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0"/>
  </p:notesMasterIdLst>
  <p:sldIdLst>
    <p:sldId id="257" r:id="rId5"/>
    <p:sldId id="258" r:id="rId6"/>
    <p:sldId id="259" r:id="rId7"/>
    <p:sldId id="260" r:id="rId8"/>
    <p:sldId id="261" r:id="rId9"/>
    <p:sldId id="262" r:id="rId10"/>
    <p:sldId id="263" r:id="rId11"/>
    <p:sldId id="264" r:id="rId12"/>
    <p:sldId id="265" r:id="rId13"/>
    <p:sldId id="266" r:id="rId14"/>
    <p:sldId id="279" r:id="rId15"/>
    <p:sldId id="280" r:id="rId16"/>
    <p:sldId id="267" r:id="rId17"/>
    <p:sldId id="268" r:id="rId18"/>
    <p:sldId id="281" r:id="rId19"/>
    <p:sldId id="269" r:id="rId20"/>
    <p:sldId id="270" r:id="rId21"/>
    <p:sldId id="271" r:id="rId22"/>
    <p:sldId id="272" r:id="rId23"/>
    <p:sldId id="273" r:id="rId24"/>
    <p:sldId id="274" r:id="rId25"/>
    <p:sldId id="275" r:id="rId26"/>
    <p:sldId id="276" r:id="rId27"/>
    <p:sldId id="277" r:id="rId28"/>
    <p:sldId id="278"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øller Johansen" initials="KMJ"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61089" autoAdjust="0"/>
  </p:normalViewPr>
  <p:slideViewPr>
    <p:cSldViewPr snapToGrid="0">
      <p:cViewPr varScale="1">
        <p:scale>
          <a:sx n="61" d="100"/>
          <a:sy n="61" d="100"/>
        </p:scale>
        <p:origin x="2316" y="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1B309E-A1C8-4357-9F23-18EDA8FACD01}" type="datetimeFigureOut">
              <a:rPr lang="da-DK" smtClean="0"/>
              <a:t>20-04-2016</a:t>
            </a:fld>
            <a:endParaRPr lang="da-DK"/>
          </a:p>
        </p:txBody>
      </p:sp>
      <p:sp>
        <p:nvSpPr>
          <p:cNvPr id="4" name="Pladsholder til slidebille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92E6D7-E7CA-43FB-AE7D-25E4F59237F4}" type="slidenum">
              <a:rPr lang="da-DK" smtClean="0"/>
              <a:t>‹nr.›</a:t>
            </a:fld>
            <a:endParaRPr lang="da-DK"/>
          </a:p>
        </p:txBody>
      </p:sp>
    </p:spTree>
    <p:extLst>
      <p:ext uri="{BB962C8B-B14F-4D97-AF65-F5344CB8AC3E}">
        <p14:creationId xmlns:p14="http://schemas.microsoft.com/office/powerpoint/2010/main" val="3411898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hare-komm.kombit.dk/P011/Delte%20dokumenter/SAPAs%20kernefunktionalitet%20-%20eksempler%20p%C3%A5%20sk%C3%A6rmbilleder.ppt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hare-komm.kombit.dk/P011/Delte%20dokumenter/SAPAs%20kernefunktionalitet%20-%20eksempler%20p%C3%A5%20sk%C3%A6rmbilleder.pptx"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Denne præsentation er tiltænkt lokal brug i kommunen, når man skal præsentere SAPA for kommunale topledelser. </a:t>
            </a:r>
          </a:p>
          <a:p>
            <a:endParaRPr lang="da-DK" dirty="0" smtClean="0"/>
          </a:p>
          <a:p>
            <a:r>
              <a:rPr lang="da-DK" b="1" dirty="0" smtClean="0"/>
              <a:t>Man kan benytte alle slides eller udvælge de slides, som er</a:t>
            </a:r>
            <a:r>
              <a:rPr lang="da-DK" b="1" baseline="0" dirty="0" smtClean="0"/>
              <a:t> relevante ift. den lokale drøftelse</a:t>
            </a:r>
            <a:r>
              <a:rPr lang="da-DK" baseline="0" dirty="0" smtClean="0"/>
              <a:t>. Bagerst findes fire slides med spørgsmål som kan være genstand for en drøftelse i topledelsen.</a:t>
            </a:r>
          </a:p>
          <a:p>
            <a:endParaRPr lang="da-DK" baseline="0" dirty="0" smtClean="0"/>
          </a:p>
          <a:p>
            <a:r>
              <a:rPr lang="da-DK" dirty="0" smtClean="0"/>
              <a:t>SAPA-projektet og pilotkommunerne udgiver endvidere to SAPA-præsentationer</a:t>
            </a:r>
            <a:r>
              <a:rPr lang="da-DK" baseline="0" dirty="0" smtClean="0"/>
              <a:t>, som henvender sig til hhv. ledelseslaget og brugere/slutbrugere.</a:t>
            </a:r>
            <a:endParaRPr lang="da-DK" dirty="0"/>
          </a:p>
        </p:txBody>
      </p:sp>
      <p:sp>
        <p:nvSpPr>
          <p:cNvPr id="4" name="Pladsholder til slidenummer 3"/>
          <p:cNvSpPr>
            <a:spLocks noGrp="1"/>
          </p:cNvSpPr>
          <p:nvPr>
            <p:ph type="sldNum" sz="quarter" idx="10"/>
          </p:nvPr>
        </p:nvSpPr>
        <p:spPr/>
        <p:txBody>
          <a:bodyPr/>
          <a:lstStyle/>
          <a:p>
            <a:fld id="{4392E6D7-E7CA-43FB-AE7D-25E4F59237F4}" type="slidenum">
              <a:rPr lang="da-DK" smtClean="0"/>
              <a:t>1</a:t>
            </a:fld>
            <a:endParaRPr lang="da-DK" dirty="0"/>
          </a:p>
        </p:txBody>
      </p:sp>
    </p:spTree>
    <p:extLst>
      <p:ext uri="{BB962C8B-B14F-4D97-AF65-F5344CB8AC3E}">
        <p14:creationId xmlns:p14="http://schemas.microsoft.com/office/powerpoint/2010/main" val="1329087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kan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downloade</a:t>
            </a:r>
            <a:r>
              <a:rPr lang="en-US" sz="1200" kern="1200" baseline="0" dirty="0" smtClean="0">
                <a:solidFill>
                  <a:schemeClr val="tx1"/>
                </a:solidFill>
                <a:latin typeface="+mn-lt"/>
                <a:ea typeface="+mn-ea"/>
                <a:cs typeface="+mn-cs"/>
              </a:rPr>
              <a:t> en </a:t>
            </a:r>
            <a:r>
              <a:rPr lang="en-US" sz="1200" kern="1200" baseline="0" dirty="0" err="1" smtClean="0">
                <a:solidFill>
                  <a:schemeClr val="tx1"/>
                </a:solidFill>
                <a:latin typeface="+mn-lt"/>
                <a:ea typeface="+mn-ea"/>
                <a:cs typeface="+mn-cs"/>
              </a:rPr>
              <a:t>præsentation</a:t>
            </a:r>
            <a:r>
              <a:rPr lang="en-US" sz="1200" kern="1200" baseline="0" dirty="0" smtClean="0">
                <a:solidFill>
                  <a:schemeClr val="tx1"/>
                </a:solidFill>
                <a:latin typeface="+mn-lt"/>
                <a:ea typeface="+mn-ea"/>
                <a:cs typeface="+mn-cs"/>
              </a:rPr>
              <a:t> med </a:t>
            </a:r>
            <a:r>
              <a:rPr lang="en-US" sz="1200" kern="1200" baseline="0" dirty="0" err="1" smtClean="0">
                <a:solidFill>
                  <a:schemeClr val="tx1"/>
                </a:solidFill>
                <a:latin typeface="+mn-lt"/>
                <a:ea typeface="+mn-ea"/>
                <a:cs typeface="+mn-cs"/>
              </a:rPr>
              <a:t>flere</a:t>
            </a:r>
            <a:r>
              <a:rPr lang="en-US" sz="1200" kern="1200" dirty="0" smtClean="0">
                <a:solidFill>
                  <a:schemeClr val="tx1"/>
                </a:solidFill>
                <a:latin typeface="+mn-lt"/>
                <a:ea typeface="+mn-ea"/>
                <a:cs typeface="+mn-cs"/>
              </a:rPr>
              <a:t> SAPA-</a:t>
            </a:r>
            <a:r>
              <a:rPr lang="en-US" sz="1200" kern="1200" dirty="0" err="1" smtClean="0">
                <a:solidFill>
                  <a:schemeClr val="tx1"/>
                </a:solidFill>
                <a:latin typeface="+mn-lt"/>
                <a:ea typeface="+mn-ea"/>
                <a:cs typeface="+mn-cs"/>
              </a:rPr>
              <a:t>skærmbilleder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 her</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3"/>
              </a:rPr>
              <a:t>https://share-komm.kombit.dk/P011/Delte%20dokumenter/SAPAs%20kernefunktionalitet%20-%20eksempler%20på%20skærmbilleder.pptx</a:t>
            </a:r>
          </a:p>
          <a:p>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4392E6D7-E7CA-43FB-AE7D-25E4F59237F4}" type="slidenum">
              <a:rPr lang="da-DK" smtClean="0"/>
              <a:t>11</a:t>
            </a:fld>
            <a:endParaRPr lang="da-DK"/>
          </a:p>
        </p:txBody>
      </p:sp>
    </p:spTree>
    <p:extLst>
      <p:ext uri="{BB962C8B-B14F-4D97-AF65-F5344CB8AC3E}">
        <p14:creationId xmlns:p14="http://schemas.microsoft.com/office/powerpoint/2010/main" val="1376163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kan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downloade</a:t>
            </a:r>
            <a:r>
              <a:rPr lang="en-US" sz="1200" kern="1200" baseline="0" dirty="0" smtClean="0">
                <a:solidFill>
                  <a:schemeClr val="tx1"/>
                </a:solidFill>
                <a:latin typeface="+mn-lt"/>
                <a:ea typeface="+mn-ea"/>
                <a:cs typeface="+mn-cs"/>
              </a:rPr>
              <a:t> en </a:t>
            </a:r>
            <a:r>
              <a:rPr lang="en-US" sz="1200" kern="1200" baseline="0" dirty="0" err="1" smtClean="0">
                <a:solidFill>
                  <a:schemeClr val="tx1"/>
                </a:solidFill>
                <a:latin typeface="+mn-lt"/>
                <a:ea typeface="+mn-ea"/>
                <a:cs typeface="+mn-cs"/>
              </a:rPr>
              <a:t>præsentation</a:t>
            </a:r>
            <a:r>
              <a:rPr lang="en-US" sz="1200" kern="1200" baseline="0" dirty="0" smtClean="0">
                <a:solidFill>
                  <a:schemeClr val="tx1"/>
                </a:solidFill>
                <a:latin typeface="+mn-lt"/>
                <a:ea typeface="+mn-ea"/>
                <a:cs typeface="+mn-cs"/>
              </a:rPr>
              <a:t> med </a:t>
            </a:r>
            <a:r>
              <a:rPr lang="en-US" sz="1200" kern="1200" baseline="0" dirty="0" err="1" smtClean="0">
                <a:solidFill>
                  <a:schemeClr val="tx1"/>
                </a:solidFill>
                <a:latin typeface="+mn-lt"/>
                <a:ea typeface="+mn-ea"/>
                <a:cs typeface="+mn-cs"/>
              </a:rPr>
              <a:t>flere</a:t>
            </a:r>
            <a:r>
              <a:rPr lang="en-US" sz="1200" kern="1200" dirty="0" smtClean="0">
                <a:solidFill>
                  <a:schemeClr val="tx1"/>
                </a:solidFill>
                <a:latin typeface="+mn-lt"/>
                <a:ea typeface="+mn-ea"/>
                <a:cs typeface="+mn-cs"/>
              </a:rPr>
              <a:t> SAPA-</a:t>
            </a:r>
            <a:r>
              <a:rPr lang="en-US" sz="1200" kern="1200" dirty="0" err="1" smtClean="0">
                <a:solidFill>
                  <a:schemeClr val="tx1"/>
                </a:solidFill>
                <a:latin typeface="+mn-lt"/>
                <a:ea typeface="+mn-ea"/>
                <a:cs typeface="+mn-cs"/>
              </a:rPr>
              <a:t>skærmbilleder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 her</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3"/>
              </a:rPr>
              <a:t>https://share-komm.kombit.dk/P011/Delte%20dokumenter/SAPAs%20kernefunktionalitet%20-%20eksempler%20på%20skærmbilleder.pptx</a:t>
            </a:r>
          </a:p>
          <a:p>
            <a:r>
              <a:rPr lang="en-US" sz="1200" kern="1200" dirty="0" smtClean="0">
                <a:solidFill>
                  <a:schemeClr val="tx1"/>
                </a:solidFill>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4392E6D7-E7CA-43FB-AE7D-25E4F59237F4}" type="slidenum">
              <a:rPr lang="da-DK" smtClean="0"/>
              <a:t>12</a:t>
            </a:fld>
            <a:endParaRPr lang="da-DK"/>
          </a:p>
        </p:txBody>
      </p:sp>
    </p:spTree>
    <p:extLst>
      <p:ext uri="{BB962C8B-B14F-4D97-AF65-F5344CB8AC3E}">
        <p14:creationId xmlns:p14="http://schemas.microsoft.com/office/powerpoint/2010/main" val="916493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b="1" dirty="0" smtClean="0"/>
              <a:t>Moderne</a:t>
            </a:r>
            <a:r>
              <a:rPr lang="da-DK" b="1" baseline="0" dirty="0" smtClean="0"/>
              <a:t> løsning</a:t>
            </a:r>
            <a:endParaRPr lang="da-DK"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b="0" dirty="0" smtClean="0"/>
              <a:t>SAPA</a:t>
            </a:r>
            <a:r>
              <a:rPr lang="da-DK" b="0" baseline="0" dirty="0" smtClean="0"/>
              <a:t> er en m</a:t>
            </a:r>
            <a:r>
              <a:rPr lang="da-DK" b="0" dirty="0" smtClean="0"/>
              <a:t>oderne</a:t>
            </a:r>
            <a:r>
              <a:rPr lang="da-DK" b="0" baseline="0" dirty="0" smtClean="0"/>
              <a:t> løsning og </a:t>
            </a:r>
            <a:r>
              <a:rPr lang="da-DK" baseline="0" dirty="0" smtClean="0"/>
              <a:t>et brugervenligt system, der er hurtig og nem at bruge. </a:t>
            </a:r>
          </a:p>
          <a:p>
            <a:pPr marL="0" marR="0" indent="0" algn="l" defTabSz="914400" rtl="0" eaLnBrk="1" fontAlgn="auto" latinLnBrk="0" hangingPunct="1">
              <a:lnSpc>
                <a:spcPct val="100000"/>
              </a:lnSpc>
              <a:spcBef>
                <a:spcPts val="0"/>
              </a:spcBef>
              <a:spcAft>
                <a:spcPts val="0"/>
              </a:spcAft>
              <a:buClrTx/>
              <a:buSzTx/>
              <a:buFontTx/>
              <a:buNone/>
              <a:tabLst/>
              <a:defRPr/>
            </a:pPr>
            <a:endParaRPr lang="da-DK"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b="1" baseline="0" dirty="0" smtClean="0"/>
              <a:t>Ejet af kommunerne</a:t>
            </a:r>
          </a:p>
          <a:p>
            <a:pPr marL="0" marR="0" indent="0" algn="l" defTabSz="914400" rtl="0" eaLnBrk="1" fontAlgn="auto" latinLnBrk="0" hangingPunct="1">
              <a:lnSpc>
                <a:spcPct val="100000"/>
              </a:lnSpc>
              <a:spcBef>
                <a:spcPts val="0"/>
              </a:spcBef>
              <a:spcAft>
                <a:spcPts val="0"/>
              </a:spcAft>
              <a:buClrTx/>
              <a:buSzTx/>
              <a:buFontTx/>
              <a:buNone/>
              <a:tabLst/>
              <a:defRPr/>
            </a:pPr>
            <a:r>
              <a:rPr lang="da-DK" b="0" baseline="0" dirty="0" smtClean="0"/>
              <a:t>SAPA er ejet af kommunerne i </a:t>
            </a:r>
            <a:r>
              <a:rPr lang="da-DK" baseline="0" dirty="0" smtClean="0"/>
              <a:t>fællesskab. Kommunerne kan derfor selv tage alle beslutninger om videreudvikling af SAPA. Dette foregår i en lokal styregruppe.</a:t>
            </a:r>
          </a:p>
          <a:p>
            <a:pPr marL="0" marR="0" indent="0" algn="l" defTabSz="914400" rtl="0" eaLnBrk="1" fontAlgn="auto" latinLnBrk="0" hangingPunct="1">
              <a:lnSpc>
                <a:spcPct val="100000"/>
              </a:lnSpc>
              <a:spcBef>
                <a:spcPts val="0"/>
              </a:spcBef>
              <a:spcAft>
                <a:spcPts val="0"/>
              </a:spcAft>
              <a:buClrTx/>
              <a:buSzTx/>
              <a:buFontTx/>
              <a:buNone/>
              <a:tabLst/>
              <a:defRPr/>
            </a:pPr>
            <a:endParaRPr lang="da-DK"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b="1" baseline="0" dirty="0" smtClean="0"/>
              <a:t>Fællesoffentlig standard</a:t>
            </a:r>
          </a:p>
          <a:p>
            <a:pPr marL="0" marR="0" indent="0" algn="l" defTabSz="914400" rtl="0" eaLnBrk="1" fontAlgn="auto" latinLnBrk="0" hangingPunct="1">
              <a:lnSpc>
                <a:spcPct val="100000"/>
              </a:lnSpc>
              <a:spcBef>
                <a:spcPts val="0"/>
              </a:spcBef>
              <a:spcAft>
                <a:spcPts val="0"/>
              </a:spcAft>
              <a:buClrTx/>
              <a:buSzTx/>
              <a:buFontTx/>
              <a:buNone/>
              <a:tabLst/>
              <a:defRPr/>
            </a:pPr>
            <a:r>
              <a:rPr lang="da-DK" baseline="0" dirty="0" smtClean="0"/>
              <a:t>Systemet er baseret på den fælles it-infrastruktur, som kommer med STS (støttesystemerne) og bygger på OIO-standarder. Det muliggør snitflader til mange forskellige leverandørers systemer.</a:t>
            </a:r>
          </a:p>
          <a:p>
            <a:pPr marL="0" marR="0" indent="0" algn="l" defTabSz="914400" rtl="0" eaLnBrk="1" fontAlgn="auto" latinLnBrk="0" hangingPunct="1">
              <a:lnSpc>
                <a:spcPct val="100000"/>
              </a:lnSpc>
              <a:spcBef>
                <a:spcPts val="0"/>
              </a:spcBef>
              <a:spcAft>
                <a:spcPts val="0"/>
              </a:spcAft>
              <a:buClrTx/>
              <a:buSzTx/>
              <a:buFontTx/>
              <a:buNone/>
              <a:tabLst/>
              <a:defRPr/>
            </a:pPr>
            <a:endParaRPr lang="da-DK"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b="1" baseline="0" dirty="0" smtClean="0"/>
              <a:t>Mobile platforme</a:t>
            </a:r>
          </a:p>
          <a:p>
            <a:pPr marL="0" marR="0" indent="0" algn="l" defTabSz="914400" rtl="0" eaLnBrk="1" fontAlgn="auto" latinLnBrk="0" hangingPunct="1">
              <a:lnSpc>
                <a:spcPct val="100000"/>
              </a:lnSpc>
              <a:spcBef>
                <a:spcPts val="0"/>
              </a:spcBef>
              <a:spcAft>
                <a:spcPts val="0"/>
              </a:spcAft>
              <a:buClrTx/>
              <a:buSzTx/>
              <a:buFontTx/>
              <a:buNone/>
              <a:tabLst/>
              <a:defRPr/>
            </a:pPr>
            <a:r>
              <a:rPr lang="da-DK" baseline="0" dirty="0" smtClean="0"/>
              <a:t>SAPA er desuden tilgængelig på mobile platforme, så brugerne f.eks. kan tilgå SAPA fra tablet eller mobil.</a:t>
            </a:r>
          </a:p>
          <a:p>
            <a:pPr marL="0" marR="0" indent="0" algn="l" defTabSz="914400" rtl="0" eaLnBrk="1" fontAlgn="auto" latinLnBrk="0" hangingPunct="1">
              <a:lnSpc>
                <a:spcPct val="100000"/>
              </a:lnSpc>
              <a:spcBef>
                <a:spcPts val="0"/>
              </a:spcBef>
              <a:spcAft>
                <a:spcPts val="0"/>
              </a:spcAft>
              <a:buClrTx/>
              <a:buSzTx/>
              <a:buFontTx/>
              <a:buNone/>
              <a:tabLst/>
              <a:defRPr/>
            </a:pPr>
            <a:endParaRPr lang="da-DK"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b="1" baseline="0" dirty="0" smtClean="0"/>
              <a:t>Borgeradgang</a:t>
            </a:r>
          </a:p>
          <a:p>
            <a:pPr marL="0" marR="0" indent="0" algn="l" defTabSz="914400" rtl="0" eaLnBrk="1" fontAlgn="auto" latinLnBrk="0" hangingPunct="1">
              <a:lnSpc>
                <a:spcPct val="100000"/>
              </a:lnSpc>
              <a:spcBef>
                <a:spcPts val="0"/>
              </a:spcBef>
              <a:spcAft>
                <a:spcPts val="0"/>
              </a:spcAft>
              <a:buClrTx/>
              <a:buSzTx/>
              <a:buFontTx/>
              <a:buNone/>
              <a:tabLst/>
              <a:defRPr/>
            </a:pPr>
            <a:r>
              <a:rPr lang="da-DK" baseline="0" dirty="0" smtClean="0"/>
              <a:t>SAPA kan på længere sigt understøtte borgerens adgang </a:t>
            </a:r>
            <a:r>
              <a:rPr lang="da-DK" baseline="0" smtClean="0"/>
              <a:t>til egne </a:t>
            </a:r>
            <a:r>
              <a:rPr lang="da-DK" baseline="0" dirty="0" smtClean="0"/>
              <a:t>sager via </a:t>
            </a:r>
            <a:r>
              <a:rPr lang="da-DK" baseline="0" dirty="0" err="1" smtClean="0"/>
              <a:t>borger.dk</a:t>
            </a:r>
            <a:r>
              <a:rPr lang="da-DK" baseline="0" dirty="0" smtClean="0"/>
              <a:t/>
            </a:r>
            <a:br>
              <a:rPr lang="da-DK" baseline="0" dirty="0" smtClean="0"/>
            </a:br>
            <a:endParaRPr lang="da-DK"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da-DK" dirty="0" smtClean="0"/>
          </a:p>
          <a:p>
            <a:endParaRPr lang="da-DK" dirty="0" smtClean="0"/>
          </a:p>
          <a:p>
            <a:endParaRPr lang="en-US" dirty="0"/>
          </a:p>
        </p:txBody>
      </p:sp>
      <p:sp>
        <p:nvSpPr>
          <p:cNvPr id="4" name="Slide Number Placeholder 3"/>
          <p:cNvSpPr>
            <a:spLocks noGrp="1"/>
          </p:cNvSpPr>
          <p:nvPr>
            <p:ph type="sldNum" sz="quarter" idx="10"/>
          </p:nvPr>
        </p:nvSpPr>
        <p:spPr/>
        <p:txBody>
          <a:bodyPr/>
          <a:lstStyle/>
          <a:p>
            <a:fld id="{4392E6D7-E7CA-43FB-AE7D-25E4F59237F4}" type="slidenum">
              <a:rPr lang="da-DK" smtClean="0"/>
              <a:t>14</a:t>
            </a:fld>
            <a:endParaRPr lang="da-DK" dirty="0"/>
          </a:p>
        </p:txBody>
      </p:sp>
    </p:spTree>
    <p:extLst>
      <p:ext uri="{BB962C8B-B14F-4D97-AF65-F5344CB8AC3E}">
        <p14:creationId xmlns:p14="http://schemas.microsoft.com/office/powerpoint/2010/main" val="2066227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da-DK" b="1" kern="1200" baseline="0" noProof="0" dirty="0" smtClean="0">
                <a:solidFill>
                  <a:schemeClr val="tx1"/>
                </a:solidFill>
                <a:effectLst/>
                <a:latin typeface="+mn-lt"/>
                <a:ea typeface="+mn-ea"/>
                <a:cs typeface="+mn-cs"/>
              </a:rPr>
              <a:t>Potentielle lokale gevinster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0" baseline="0" noProof="0" dirty="0" smtClean="0"/>
              <a:t>De lokale kvalitets- og effektiviseringsgevinste</a:t>
            </a:r>
            <a:r>
              <a:rPr lang="da-DK" b="1" baseline="0" noProof="0" dirty="0" smtClean="0"/>
              <a:t>r </a:t>
            </a:r>
            <a:r>
              <a:rPr lang="da-DK" baseline="0" noProof="0" dirty="0" smtClean="0"/>
              <a:t>afhænger af kommunens individuelle situation samt ambitionsniveau.</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noProof="0" dirty="0" smtClean="0"/>
              <a:t>Hvis man f.eks. i dag bruger mange KMD systemer inkl. KMD Sag EDH, har man måske allerede et godt overblik, som kommuner med mange forskellige systemer og færre snitflader mangler.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noProof="0" dirty="0" smtClean="0"/>
              <a:t>Hvis man skal have det fulde udbytte ift. helhedsorienteret</a:t>
            </a:r>
            <a:r>
              <a:rPr lang="da-DK" baseline="0" noProof="0" dirty="0" smtClean="0"/>
              <a:t> sagsbehandling, kræver det desuden en åben politik, hvor brugerne må se data på tværs.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noProof="0" dirty="0" smtClean="0"/>
              <a:t>Det er derfor vigtigt, at man baserer sin SAPA-strategi på en analyse af, hvor SAPA kan bibringe de forskellige brugergrupper værdi, og hvad det kræver ift. optimering og omlægning af arbejdsgange. </a:t>
            </a:r>
          </a:p>
          <a:p>
            <a:pPr marL="0" marR="0" indent="0" algn="l" defTabSz="914400" rtl="0" eaLnBrk="1" fontAlgn="auto" latinLnBrk="0" hangingPunct="1">
              <a:lnSpc>
                <a:spcPct val="100000"/>
              </a:lnSpc>
              <a:spcBef>
                <a:spcPts val="0"/>
              </a:spcBef>
              <a:spcAft>
                <a:spcPts val="0"/>
              </a:spcAft>
              <a:buClrTx/>
              <a:buSzTx/>
              <a:buFontTx/>
              <a:buNone/>
              <a:tabLst/>
              <a:defRPr/>
            </a:pPr>
            <a:endParaRPr lang="da-DK"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b="1" baseline="0" noProof="0" dirty="0" smtClean="0"/>
              <a:t>Investeringer</a:t>
            </a:r>
          </a:p>
          <a:p>
            <a:pPr marL="0" marR="0" indent="0" algn="l" defTabSz="914400" rtl="0" eaLnBrk="1" fontAlgn="auto" latinLnBrk="0" hangingPunct="1">
              <a:lnSpc>
                <a:spcPct val="100000"/>
              </a:lnSpc>
              <a:spcBef>
                <a:spcPts val="0"/>
              </a:spcBef>
              <a:spcAft>
                <a:spcPts val="0"/>
              </a:spcAft>
              <a:buClrTx/>
              <a:buSzTx/>
              <a:buFontTx/>
              <a:buNone/>
              <a:tabLst/>
              <a:defRPr/>
            </a:pPr>
            <a:r>
              <a:rPr lang="da-DK" baseline="0" noProof="0" dirty="0" smtClean="0"/>
              <a:t>Merværdien ved et bredere overblik forudsætter, at den enkelte kommunerne investerer i snitflader til de løsninger, hvor man ønsker et tværgående overblik i SAPA. Endelig skal der afsættes de fornødne ressourcer til implementeringen, og lederne skal være rustet til digital ledelse og forandringsledelse. </a:t>
            </a:r>
            <a:r>
              <a:rPr lang="da-DK" baseline="0" noProof="0" smtClean="0"/>
              <a:t/>
            </a:r>
            <a:br>
              <a:rPr lang="da-DK" baseline="0" noProof="0" smtClean="0"/>
            </a:br>
            <a:endParaRPr lang="da-DK" baseline="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1" baseline="0" noProof="0" dirty="0" smtClean="0"/>
              <a:t>Afdæk f.eks.:</a:t>
            </a:r>
          </a:p>
          <a:p>
            <a:pPr marL="342900" indent="-342900">
              <a:buFont typeface="Arial"/>
              <a:buChar char="•"/>
            </a:pPr>
            <a:r>
              <a:rPr lang="da-DK" noProof="0" dirty="0" smtClean="0"/>
              <a:t>Ambitionsniveau for forandringen </a:t>
            </a:r>
          </a:p>
          <a:p>
            <a:pPr marL="342900" indent="-342900">
              <a:buFont typeface="Arial"/>
              <a:buChar char="•"/>
            </a:pPr>
            <a:r>
              <a:rPr lang="da-DK" noProof="0" dirty="0" smtClean="0"/>
              <a:t>Digitaliseringsstrategien</a:t>
            </a:r>
          </a:p>
          <a:p>
            <a:pPr marL="342900" indent="-342900">
              <a:buFont typeface="Arial"/>
              <a:buChar char="•"/>
            </a:pPr>
            <a:r>
              <a:rPr lang="da-DK" noProof="0" dirty="0" smtClean="0"/>
              <a:t>Hvordan</a:t>
            </a:r>
            <a:r>
              <a:rPr lang="da-DK" baseline="0" noProof="0" dirty="0" smtClean="0"/>
              <a:t> I ønsker at arbejde ift.</a:t>
            </a:r>
            <a:r>
              <a:rPr lang="da-DK" noProof="0" dirty="0" smtClean="0"/>
              <a:t> helhedsorienteret sagsbehandling</a:t>
            </a:r>
          </a:p>
          <a:p>
            <a:pPr marL="342900" indent="-342900">
              <a:buFont typeface="Arial"/>
              <a:buChar char="•"/>
            </a:pPr>
            <a:r>
              <a:rPr lang="da-DK" noProof="0" dirty="0" smtClean="0"/>
              <a:t>Hvilken indflydelse jeres organisering og måde at arbejde på har</a:t>
            </a:r>
          </a:p>
          <a:p>
            <a:pPr marL="342900" marR="0" indent="-342900" algn="l" defTabSz="914400" rtl="0" eaLnBrk="1" fontAlgn="auto" latinLnBrk="0" hangingPunct="1">
              <a:lnSpc>
                <a:spcPct val="100000"/>
              </a:lnSpc>
              <a:spcBef>
                <a:spcPts val="0"/>
              </a:spcBef>
              <a:spcAft>
                <a:spcPts val="0"/>
              </a:spcAft>
              <a:buClrTx/>
              <a:buSzTx/>
              <a:buFont typeface="Arial"/>
              <a:buChar char="•"/>
              <a:tabLst/>
              <a:defRPr/>
            </a:pPr>
            <a:r>
              <a:rPr lang="da-DK" noProof="0" dirty="0" smtClean="0"/>
              <a:t>Hvad de enkelte brugergrupper</a:t>
            </a:r>
            <a:r>
              <a:rPr lang="da-DK" baseline="0" noProof="0" dirty="0" smtClean="0"/>
              <a:t> kan få ud af SAPA</a:t>
            </a:r>
            <a:endParaRPr lang="da-DK" noProof="0" dirty="0" smtClean="0"/>
          </a:p>
          <a:p>
            <a:pPr marL="342900" indent="-342900">
              <a:buFont typeface="Arial"/>
              <a:buChar char="•"/>
            </a:pPr>
            <a:r>
              <a:rPr lang="da-DK" noProof="0" dirty="0" smtClean="0"/>
              <a:t>Valgt</a:t>
            </a:r>
            <a:r>
              <a:rPr lang="da-DK" baseline="0" noProof="0" dirty="0" smtClean="0"/>
              <a:t> å</a:t>
            </a:r>
            <a:r>
              <a:rPr lang="da-DK" noProof="0" dirty="0" smtClean="0"/>
              <a:t>benhed ift. at kunne </a:t>
            </a:r>
            <a:r>
              <a:rPr lang="da-DK" noProof="0" dirty="0" err="1" smtClean="0"/>
              <a:t>videndele</a:t>
            </a:r>
            <a:r>
              <a:rPr lang="da-DK" noProof="0" dirty="0" smtClean="0"/>
              <a:t> og se data på tværs i kommunen</a:t>
            </a:r>
          </a:p>
          <a:p>
            <a:pPr marL="342900" indent="-342900">
              <a:buFont typeface="Arial"/>
              <a:buChar char="•"/>
            </a:pPr>
            <a:r>
              <a:rPr lang="da-DK" noProof="0" dirty="0" smtClean="0"/>
              <a:t>Hvilke systemer I bruger – og hvad </a:t>
            </a:r>
            <a:r>
              <a:rPr lang="da-DK" baseline="0" noProof="0" dirty="0" smtClean="0"/>
              <a:t>I</a:t>
            </a:r>
            <a:r>
              <a:rPr lang="da-DK" noProof="0" dirty="0" smtClean="0"/>
              <a:t> tidligere har kunnet se</a:t>
            </a:r>
          </a:p>
          <a:p>
            <a:pPr marL="342900" indent="-342900">
              <a:buFont typeface="Arial"/>
              <a:buChar char="•"/>
            </a:pPr>
            <a:r>
              <a:rPr lang="da-DK" noProof="0" dirty="0" smtClean="0"/>
              <a:t>Hvilke snitflader der er/bliver tilkøbt</a:t>
            </a:r>
          </a:p>
          <a:p>
            <a:pPr marL="0" marR="0" indent="0" algn="l" defTabSz="914400" rtl="0" eaLnBrk="1" fontAlgn="auto" latinLnBrk="0" hangingPunct="1">
              <a:lnSpc>
                <a:spcPct val="100000"/>
              </a:lnSpc>
              <a:spcBef>
                <a:spcPts val="0"/>
              </a:spcBef>
              <a:spcAft>
                <a:spcPts val="0"/>
              </a:spcAft>
              <a:buClrTx/>
              <a:buSzTx/>
              <a:buFontTx/>
              <a:buNone/>
              <a:tabLst/>
              <a:defRPr/>
            </a:pPr>
            <a:endParaRPr lang="da-DK" baseline="0" noProof="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da-DK" noProof="0" dirty="0" smtClean="0"/>
          </a:p>
          <a:p>
            <a:endParaRPr lang="da-DK" noProof="0" dirty="0" smtClean="0"/>
          </a:p>
          <a:p>
            <a:endParaRPr lang="da-DK" noProof="0" dirty="0"/>
          </a:p>
        </p:txBody>
      </p:sp>
      <p:sp>
        <p:nvSpPr>
          <p:cNvPr id="4" name="Slide Number Placeholder 3"/>
          <p:cNvSpPr>
            <a:spLocks noGrp="1"/>
          </p:cNvSpPr>
          <p:nvPr>
            <p:ph type="sldNum" sz="quarter" idx="10"/>
          </p:nvPr>
        </p:nvSpPr>
        <p:spPr/>
        <p:txBody>
          <a:bodyPr/>
          <a:lstStyle/>
          <a:p>
            <a:fld id="{4392E6D7-E7CA-43FB-AE7D-25E4F59237F4}" type="slidenum">
              <a:rPr lang="da-DK" smtClean="0"/>
              <a:t>15</a:t>
            </a:fld>
            <a:endParaRPr lang="da-DK" dirty="0"/>
          </a:p>
        </p:txBody>
      </p:sp>
    </p:spTree>
    <p:extLst>
      <p:ext uri="{BB962C8B-B14F-4D97-AF65-F5344CB8AC3E}">
        <p14:creationId xmlns:p14="http://schemas.microsoft.com/office/powerpoint/2010/main" val="2066227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Historien</a:t>
            </a:r>
            <a:r>
              <a:rPr lang="en-US" baseline="0" dirty="0" smtClean="0"/>
              <a:t> om SAPA kan fortælles på mange </a:t>
            </a:r>
            <a:r>
              <a:rPr lang="en-US" baseline="0" dirty="0" err="1" smtClean="0"/>
              <a:t>måder</a:t>
            </a:r>
            <a:r>
              <a:rPr lang="en-US" baseline="0" dirty="0" smtClean="0"/>
              <a:t> </a:t>
            </a:r>
            <a:r>
              <a:rPr lang="en-US" baseline="0" dirty="0" err="1" smtClean="0"/>
              <a:t>afhængig</a:t>
            </a:r>
            <a:r>
              <a:rPr lang="en-US" baseline="0" dirty="0" smtClean="0"/>
              <a:t> </a:t>
            </a:r>
            <a:r>
              <a:rPr lang="en-US" baseline="0" dirty="0" err="1" smtClean="0"/>
              <a:t>af</a:t>
            </a:r>
            <a:r>
              <a:rPr lang="en-US" baseline="0" dirty="0" smtClean="0"/>
              <a:t> </a:t>
            </a:r>
            <a:r>
              <a:rPr lang="en-US" baseline="0" dirty="0" err="1" smtClean="0"/>
              <a:t>målgruppen</a:t>
            </a:r>
            <a:r>
              <a:rPr lang="en-US" baseline="0" dirty="0" smtClean="0"/>
              <a:t>. </a:t>
            </a:r>
            <a:r>
              <a:rPr lang="en-US" baseline="0" dirty="0" err="1" smtClean="0"/>
              <a:t>På</a:t>
            </a:r>
            <a:r>
              <a:rPr lang="en-US" baseline="0" dirty="0" smtClean="0"/>
              <a:t> </a:t>
            </a:r>
            <a:r>
              <a:rPr lang="en-US" baseline="0" dirty="0" err="1" smtClean="0"/>
              <a:t>sliden</a:t>
            </a:r>
            <a:r>
              <a:rPr lang="en-US" baseline="0" dirty="0" smtClean="0"/>
              <a:t> </a:t>
            </a:r>
            <a:r>
              <a:rPr lang="en-US" baseline="0" dirty="0" err="1" smtClean="0"/>
              <a:t>er</a:t>
            </a:r>
            <a:r>
              <a:rPr lang="en-US" baseline="0" dirty="0" smtClean="0"/>
              <a:t> </a:t>
            </a:r>
            <a:r>
              <a:rPr lang="en-US" baseline="0" dirty="0" err="1" smtClean="0"/>
              <a:t>vist</a:t>
            </a:r>
            <a:r>
              <a:rPr lang="en-US" baseline="0" dirty="0" smtClean="0"/>
              <a:t> en </a:t>
            </a:r>
            <a:r>
              <a:rPr lang="en-US" baseline="0" dirty="0" err="1" smtClean="0"/>
              <a:t>fortælling</a:t>
            </a:r>
            <a:r>
              <a:rPr lang="en-US" baseline="0" dirty="0" smtClean="0"/>
              <a:t> </a:t>
            </a:r>
            <a:r>
              <a:rPr lang="en-US" baseline="0" dirty="0" err="1" smtClean="0"/>
              <a:t>til</a:t>
            </a:r>
            <a:r>
              <a:rPr lang="en-US" baseline="0" dirty="0" smtClean="0"/>
              <a:t> </a:t>
            </a:r>
            <a:r>
              <a:rPr lang="en-US" baseline="0" dirty="0" err="1" smtClean="0"/>
              <a:t>hhv</a:t>
            </a:r>
            <a:r>
              <a:rPr lang="en-US" baseline="0" dirty="0" smtClean="0"/>
              <a:t>. en </a:t>
            </a:r>
            <a:r>
              <a:rPr lang="en-US" baseline="0" dirty="0" err="1" smtClean="0"/>
              <a:t>digitaliseringsmedarbejde</a:t>
            </a:r>
            <a:r>
              <a:rPr lang="en-US" baseline="0" dirty="0" smtClean="0"/>
              <a:t>, en </a:t>
            </a:r>
            <a:r>
              <a:rPr lang="en-US" baseline="0" dirty="0" err="1" smtClean="0"/>
              <a:t>leder</a:t>
            </a:r>
            <a:r>
              <a:rPr lang="en-US" baseline="0" dirty="0" smtClean="0"/>
              <a:t> </a:t>
            </a:r>
            <a:r>
              <a:rPr lang="en-US" baseline="0" dirty="0" err="1" smtClean="0"/>
              <a:t>og</a:t>
            </a:r>
            <a:r>
              <a:rPr lang="en-US" baseline="0" dirty="0" smtClean="0"/>
              <a:t> en </a:t>
            </a:r>
            <a:r>
              <a:rPr lang="en-US" baseline="0" dirty="0" err="1" smtClean="0"/>
              <a:t>sagsbehandler</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4392E6D7-E7CA-43FB-AE7D-25E4F59237F4}" type="slidenum">
              <a:rPr lang="da-DK" smtClean="0"/>
              <a:t>17</a:t>
            </a:fld>
            <a:endParaRPr lang="da-DK"/>
          </a:p>
        </p:txBody>
      </p:sp>
    </p:spTree>
    <p:extLst>
      <p:ext uri="{BB962C8B-B14F-4D97-AF65-F5344CB8AC3E}">
        <p14:creationId xmlns:p14="http://schemas.microsoft.com/office/powerpoint/2010/main" val="2802146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Man kan med</a:t>
            </a:r>
            <a:r>
              <a:rPr lang="da-DK" baseline="0" dirty="0" smtClean="0"/>
              <a:t> fordel lave en lokal </a:t>
            </a:r>
            <a:r>
              <a:rPr lang="da-DK" baseline="0" dirty="0" err="1" smtClean="0"/>
              <a:t>topledelsedrøftelse</a:t>
            </a:r>
            <a:r>
              <a:rPr lang="da-DK" baseline="0" dirty="0" smtClean="0"/>
              <a:t> om SAPA (evt. i sammenhæng med kommunens arbejde med monopolbruddet) ud fra spørgsmålene på de næste fire slides.</a:t>
            </a:r>
          </a:p>
          <a:p>
            <a:r>
              <a:rPr lang="da-DK" baseline="0" dirty="0" smtClean="0"/>
              <a:t>Disse slides stammer fra materiale til kommunale topledelser om monopolbruddet offentliggjort oktober 2015: http://www.kombit.dk/nyheder/monopolbrudsmateriale-klar-til-kommunale-topledere</a:t>
            </a:r>
            <a:endParaRPr lang="da-DK" dirty="0"/>
          </a:p>
        </p:txBody>
      </p:sp>
      <p:sp>
        <p:nvSpPr>
          <p:cNvPr id="4" name="Pladsholder til slidenummer 3"/>
          <p:cNvSpPr>
            <a:spLocks noGrp="1"/>
          </p:cNvSpPr>
          <p:nvPr>
            <p:ph type="sldNum" sz="quarter" idx="10"/>
          </p:nvPr>
        </p:nvSpPr>
        <p:spPr/>
        <p:txBody>
          <a:bodyPr/>
          <a:lstStyle/>
          <a:p>
            <a:fld id="{4392E6D7-E7CA-43FB-AE7D-25E4F59237F4}" type="slidenum">
              <a:rPr lang="da-DK" smtClean="0"/>
              <a:t>21</a:t>
            </a:fld>
            <a:endParaRPr lang="da-DK"/>
          </a:p>
        </p:txBody>
      </p:sp>
    </p:spTree>
    <p:extLst>
      <p:ext uri="{BB962C8B-B14F-4D97-AF65-F5344CB8AC3E}">
        <p14:creationId xmlns:p14="http://schemas.microsoft.com/office/powerpoint/2010/main" val="427558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a:r>
              <a:rPr lang="da-DK" altLang="da-DK" sz="1200" b="1" dirty="0" smtClean="0">
                <a:solidFill>
                  <a:srgbClr val="000000"/>
                </a:solidFill>
                <a:ea typeface="Calibri" panose="020F0502020204030204" pitchFamily="34" charset="0"/>
                <a:cs typeface="Times New Roman" panose="02020603050405020304" pitchFamily="18" charset="0"/>
              </a:rPr>
              <a:t>Har du indsigt i de konsekvenser, som monopolbruddet har for din kommune?</a:t>
            </a:r>
            <a:endParaRPr lang="da-DK" sz="1200" b="1" kern="1200" dirty="0" smtClean="0">
              <a:solidFill>
                <a:schemeClr val="tx1"/>
              </a:solidFill>
              <a:effectLst/>
              <a:latin typeface="+mn-lt"/>
              <a:ea typeface="+mn-ea"/>
              <a:cs typeface="+mn-cs"/>
            </a:endParaRPr>
          </a:p>
          <a:p>
            <a:pPr lvl="1"/>
            <a:r>
              <a:rPr lang="da-DK" sz="1200" kern="1200" dirty="0" smtClean="0">
                <a:solidFill>
                  <a:schemeClr val="tx1"/>
                </a:solidFill>
                <a:effectLst/>
                <a:latin typeface="+mn-lt"/>
                <a:ea typeface="+mn-ea"/>
                <a:cs typeface="+mn-cs"/>
              </a:rPr>
              <a:t>Topledelsen skal kende de overordnede linjer i monopolbruddet, fx målsætningerne, mulighederne, betydningen for kommunens it-miljø på kort og langt sigt. Topledelsen skal sætte monopolbruddet ind i en lokal kontekst, fordi det sætter retningen for, hvad man skal have ud af projekterne lokalt. Kernen i forandringsteori peger i retning af, at forandringerne i projekterne tidlige faser skal initieres af topledelsen.</a:t>
            </a:r>
          </a:p>
          <a:p>
            <a:pPr lvl="1"/>
            <a:endParaRPr lang="da-DK" sz="1200" kern="1200" dirty="0" smtClean="0">
              <a:solidFill>
                <a:schemeClr val="tx1"/>
              </a:solidFill>
              <a:effectLst/>
              <a:latin typeface="+mn-lt"/>
              <a:ea typeface="+mn-ea"/>
              <a:cs typeface="+mn-cs"/>
            </a:endParaRPr>
          </a:p>
          <a:p>
            <a:pPr lvl="1"/>
            <a:r>
              <a:rPr lang="da-DK" sz="1200" kern="1200" dirty="0" smtClean="0">
                <a:solidFill>
                  <a:schemeClr val="tx1"/>
                </a:solidFill>
                <a:effectLst/>
                <a:latin typeface="+mn-lt"/>
                <a:ea typeface="+mn-ea"/>
                <a:cs typeface="+mn-cs"/>
              </a:rPr>
              <a:t>Topledelserne bør tidligt i forløbet udbede sig en </a:t>
            </a:r>
            <a:r>
              <a:rPr lang="da-DK" sz="1200" i="1" kern="1200" dirty="0" smtClean="0">
                <a:solidFill>
                  <a:schemeClr val="tx1"/>
                </a:solidFill>
                <a:effectLst/>
                <a:latin typeface="+mn-lt"/>
                <a:ea typeface="+mn-ea"/>
                <a:cs typeface="+mn-cs"/>
              </a:rPr>
              <a:t>analyse af, hvilke konsekvenser monopolbruddet får for kommunen</a:t>
            </a:r>
            <a:r>
              <a:rPr lang="da-DK" sz="1200" kern="1200" dirty="0" smtClean="0">
                <a:solidFill>
                  <a:schemeClr val="tx1"/>
                </a:solidFill>
                <a:effectLst/>
                <a:latin typeface="+mn-lt"/>
                <a:ea typeface="+mn-ea"/>
                <a:cs typeface="+mn-cs"/>
              </a:rPr>
              <a:t>. Analysen kan bl.a. beskæftige sig med: Kræver det aktiviteter ud over implementeringen af KSD, KY, SAPA og STS? Skal der anskaffes nyt ESDH-system? Hvordan skal kommunens it-miljø og –arkitektur se ud i 2020? Har vi de nødvendige kompetencer til rådighed? Hvilke ressourcer skal vi afsætte?</a:t>
            </a:r>
          </a:p>
          <a:p>
            <a:pPr lvl="1"/>
            <a:endParaRPr lang="da-DK" sz="1200" kern="1200" dirty="0" smtClean="0">
              <a:solidFill>
                <a:schemeClr val="tx1"/>
              </a:solidFill>
              <a:effectLst/>
              <a:latin typeface="+mn-lt"/>
              <a:ea typeface="+mn-ea"/>
              <a:cs typeface="+mn-cs"/>
            </a:endParaRPr>
          </a:p>
          <a:p>
            <a:pPr lvl="0"/>
            <a:r>
              <a:rPr lang="da-DK" sz="1200" b="1" kern="1200" dirty="0" smtClean="0">
                <a:solidFill>
                  <a:schemeClr val="tx1"/>
                </a:solidFill>
                <a:effectLst/>
                <a:latin typeface="+mn-lt"/>
                <a:ea typeface="+mn-ea"/>
                <a:cs typeface="+mn-cs"/>
              </a:rPr>
              <a:t>Hvad er de lokale risici ift. implementering?</a:t>
            </a:r>
          </a:p>
          <a:p>
            <a:pPr lvl="1"/>
            <a:r>
              <a:rPr lang="da-DK" sz="1200" kern="1200" dirty="0" smtClean="0">
                <a:solidFill>
                  <a:schemeClr val="tx1"/>
                </a:solidFill>
                <a:effectLst/>
                <a:latin typeface="+mn-lt"/>
                <a:ea typeface="+mn-ea"/>
                <a:cs typeface="+mn-cs"/>
              </a:rPr>
              <a:t>Topledelserne bør som naturlige medlemmer af styregruppen for monopolbruddet bestille en </a:t>
            </a:r>
            <a:r>
              <a:rPr lang="da-DK" sz="1200" i="1" kern="1200" dirty="0" smtClean="0">
                <a:solidFill>
                  <a:schemeClr val="tx1"/>
                </a:solidFill>
                <a:effectLst/>
                <a:latin typeface="+mn-lt"/>
                <a:ea typeface="+mn-ea"/>
                <a:cs typeface="+mn-cs"/>
              </a:rPr>
              <a:t>risikoanalyse</a:t>
            </a:r>
            <a:r>
              <a:rPr lang="da-DK" sz="1200" kern="1200" dirty="0" smtClean="0">
                <a:solidFill>
                  <a:schemeClr val="tx1"/>
                </a:solidFill>
                <a:effectLst/>
                <a:latin typeface="+mn-lt"/>
                <a:ea typeface="+mn-ea"/>
                <a:cs typeface="+mn-cs"/>
              </a:rPr>
              <a:t> og fokusere løbende på denne for at håndtere risici løbende. </a:t>
            </a:r>
          </a:p>
          <a:p>
            <a:pPr lvl="1"/>
            <a:endParaRPr lang="da-DK" sz="1200" kern="1200" dirty="0" smtClean="0">
              <a:solidFill>
                <a:schemeClr val="tx1"/>
              </a:solidFill>
              <a:effectLst/>
              <a:latin typeface="+mn-lt"/>
              <a:ea typeface="+mn-ea"/>
              <a:cs typeface="+mn-cs"/>
            </a:endParaRPr>
          </a:p>
          <a:p>
            <a:pPr lvl="1"/>
            <a:r>
              <a:rPr lang="da-DK" sz="1200" kern="1200" dirty="0" smtClean="0">
                <a:solidFill>
                  <a:schemeClr val="tx1"/>
                </a:solidFill>
                <a:effectLst/>
                <a:latin typeface="+mn-lt"/>
                <a:ea typeface="+mn-ea"/>
                <a:cs typeface="+mn-cs"/>
              </a:rPr>
              <a:t>Man kan med fordel genbesøge risikoanalysen forud for hvert styregruppemøde på linje med lokal status for projekterne, gennemgang af økonomien, den lokale business case mv.</a:t>
            </a:r>
          </a:p>
          <a:p>
            <a:pPr lvl="0"/>
            <a:endParaRPr lang="da-DK" sz="1200" b="1" kern="1200" dirty="0" smtClean="0">
              <a:solidFill>
                <a:schemeClr val="tx1"/>
              </a:solidFill>
              <a:effectLst/>
              <a:latin typeface="+mn-lt"/>
              <a:ea typeface="+mn-ea"/>
              <a:cs typeface="+mn-cs"/>
            </a:endParaRPr>
          </a:p>
          <a:p>
            <a:pPr lvl="0"/>
            <a:r>
              <a:rPr lang="da-DK" sz="1200" b="1" kern="1200" dirty="0" smtClean="0">
                <a:solidFill>
                  <a:schemeClr val="tx1"/>
                </a:solidFill>
                <a:effectLst/>
                <a:latin typeface="+mn-lt"/>
                <a:ea typeface="+mn-ea"/>
                <a:cs typeface="+mn-cs"/>
              </a:rPr>
              <a:t>Hvornår skal jeg som topleder </a:t>
            </a:r>
            <a:r>
              <a:rPr lang="da-DK" altLang="da-DK" sz="1200" b="1" dirty="0" smtClean="0">
                <a:solidFill>
                  <a:srgbClr val="000000"/>
                </a:solidFill>
                <a:ea typeface="Calibri" panose="020F0502020204030204" pitchFamily="34" charset="0"/>
                <a:cs typeface="Times New Roman" panose="02020603050405020304" pitchFamily="18" charset="0"/>
              </a:rPr>
              <a:t>prioritere min indsats?</a:t>
            </a:r>
            <a:endParaRPr lang="da-DK" sz="1200" b="1" kern="1200" dirty="0" smtClean="0">
              <a:solidFill>
                <a:schemeClr val="tx1"/>
              </a:solidFill>
              <a:effectLst/>
              <a:latin typeface="+mn-lt"/>
              <a:ea typeface="+mn-ea"/>
              <a:cs typeface="+mn-cs"/>
            </a:endParaRPr>
          </a:p>
          <a:p>
            <a:pPr lvl="1"/>
            <a:r>
              <a:rPr lang="da-DK" sz="1200" kern="1200" dirty="0" smtClean="0">
                <a:solidFill>
                  <a:schemeClr val="tx1"/>
                </a:solidFill>
                <a:effectLst/>
                <a:latin typeface="+mn-lt"/>
                <a:ea typeface="+mn-ea"/>
                <a:cs typeface="+mn-cs"/>
              </a:rPr>
              <a:t>Der er ingen entydige svar på, hvornår man som topleder skal sætte ind. Det er dog vigtigt med det fornødne topledelsesfokus allerede i de tidlige faser for at initiere de forestående forandringer. </a:t>
            </a:r>
          </a:p>
          <a:p>
            <a:pPr lvl="1"/>
            <a:endParaRPr lang="da-DK" sz="1200" kern="1200" dirty="0" smtClean="0">
              <a:solidFill>
                <a:schemeClr val="tx1"/>
              </a:solidFill>
              <a:effectLst/>
              <a:latin typeface="+mn-lt"/>
              <a:ea typeface="+mn-ea"/>
              <a:cs typeface="+mn-cs"/>
            </a:endParaRPr>
          </a:p>
          <a:p>
            <a:pPr lvl="1"/>
            <a:r>
              <a:rPr lang="da-DK" sz="1200" i="1" kern="1200" dirty="0" smtClean="0">
                <a:solidFill>
                  <a:schemeClr val="tx1"/>
                </a:solidFill>
                <a:effectLst/>
                <a:latin typeface="+mn-lt"/>
                <a:ea typeface="+mn-ea"/>
                <a:cs typeface="+mn-cs"/>
              </a:rPr>
              <a:t>Få etableret en monopolbrudsorganisation </a:t>
            </a:r>
            <a:r>
              <a:rPr lang="da-DK" sz="1200" kern="1200" dirty="0" smtClean="0">
                <a:solidFill>
                  <a:schemeClr val="tx1"/>
                </a:solidFill>
                <a:effectLst/>
                <a:latin typeface="+mn-lt"/>
                <a:ea typeface="+mn-ea"/>
                <a:cs typeface="+mn-cs"/>
              </a:rPr>
              <a:t>– hvis det ikke allerede er sket – og fastlæg en mødetakt, hvor I afholder styregruppemøder. Her bør fokus bl.a. være på business casen, risikoanalysen, fokus på fremdrift, allokering af de nødvendige ressourcer, opfølgning på gevinster og målsætninger. Men tilpas nedslagspunkterne til kommunens lokale projektmodel.</a:t>
            </a:r>
          </a:p>
          <a:p>
            <a:endParaRPr lang="da-DK" dirty="0"/>
          </a:p>
        </p:txBody>
      </p:sp>
      <p:sp>
        <p:nvSpPr>
          <p:cNvPr id="4" name="Pladsholder til slidenummer 3"/>
          <p:cNvSpPr>
            <a:spLocks noGrp="1"/>
          </p:cNvSpPr>
          <p:nvPr>
            <p:ph type="sldNum" sz="quarter" idx="10"/>
          </p:nvPr>
        </p:nvSpPr>
        <p:spPr/>
        <p:txBody>
          <a:bodyPr/>
          <a:lstStyle/>
          <a:p>
            <a:fld id="{41DC8399-0891-4C28-84ED-181F0AC79439}" type="slidenum">
              <a:rPr lang="da-DK" smtClean="0">
                <a:solidFill>
                  <a:prstClr val="black"/>
                </a:solidFill>
              </a:rPr>
              <a:pPr/>
              <a:t>22</a:t>
            </a:fld>
            <a:endParaRPr lang="da-DK">
              <a:solidFill>
                <a:prstClr val="black"/>
              </a:solidFill>
            </a:endParaRPr>
          </a:p>
        </p:txBody>
      </p:sp>
    </p:spTree>
    <p:extLst>
      <p:ext uri="{BB962C8B-B14F-4D97-AF65-F5344CB8AC3E}">
        <p14:creationId xmlns:p14="http://schemas.microsoft.com/office/powerpoint/2010/main" val="643880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a:r>
              <a:rPr lang="da-DK" b="1" dirty="0" smtClean="0"/>
              <a:t>Hvilke mål har min kommune for monopolbruddet?</a:t>
            </a:r>
          </a:p>
          <a:p>
            <a:pPr lvl="1"/>
            <a:r>
              <a:rPr lang="da-DK" dirty="0" smtClean="0"/>
              <a:t>Når topledelsen sætter sig i spidsen for monopolbruddet, er det naturligt at starte med at definere de lokale målsætninger. </a:t>
            </a:r>
          </a:p>
          <a:p>
            <a:pPr lvl="1"/>
            <a:endParaRPr lang="da-DK" dirty="0" smtClean="0"/>
          </a:p>
          <a:p>
            <a:pPr lvl="1"/>
            <a:r>
              <a:rPr lang="da-DK" dirty="0" smtClean="0"/>
              <a:t>Først og fremmest </a:t>
            </a:r>
            <a:r>
              <a:rPr lang="da-DK" dirty="0" err="1" smtClean="0"/>
              <a:t>afløfter</a:t>
            </a:r>
            <a:r>
              <a:rPr lang="da-DK" baseline="0" dirty="0" smtClean="0"/>
              <a:t> vi udbudspligten. </a:t>
            </a:r>
            <a:r>
              <a:rPr lang="da-DK" dirty="0" smtClean="0"/>
              <a:t>Derudover er en licensbesparelse på  25 pct. for kommunerne som helhed en målsætning. Det drejer sig i et sektorperspektiv om at skabe konkurrence på det kommunale it-marked og om at demonstrere, at kommunerne evner at drive komplekse digitaliseringsprojekter i fællesskab.</a:t>
            </a:r>
          </a:p>
          <a:p>
            <a:pPr lvl="1"/>
            <a:r>
              <a:rPr lang="da-DK" dirty="0" smtClean="0"/>
              <a:t/>
            </a:r>
            <a:br>
              <a:rPr lang="da-DK" dirty="0" smtClean="0"/>
            </a:br>
            <a:r>
              <a:rPr lang="da-DK" dirty="0" smtClean="0"/>
              <a:t>Endvidere drejer det sig i lige så høj grad om en stillingtagen til de potentielle effektiviseringsgevinster ved mere effektive arbejdsgange og en mere fleksibel it-arkitektur: Ønsker man på kort sigt fx at komme sikkert i mål med monopolbruddet</a:t>
            </a:r>
            <a:r>
              <a:rPr lang="da-DK" baseline="0" dirty="0" smtClean="0"/>
              <a:t> (med en minimumsimplementering af KY, KSD og SAPA)</a:t>
            </a:r>
            <a:r>
              <a:rPr lang="da-DK" dirty="0" smtClean="0"/>
              <a:t>? Eller er man mere ambitiøs og laver analyser i hele kommunen af, om SAPA vil kunne bibringe værdi for brugere, som ikke hidtil har benyttet KMD Sag? Begynder man allerede nu at benytte services på Serviceplatformen for at blive fortrolig med konceptet og på sigt kunne spare penge på data? Og begynder man konsekvent at indarbejde de relevante krav til leverandørerne, når man anskaffer systemer, så de</a:t>
            </a:r>
            <a:r>
              <a:rPr lang="da-DK" baseline="0" dirty="0" smtClean="0"/>
              <a:t> </a:t>
            </a:r>
            <a:r>
              <a:rPr lang="da-DK" dirty="0" smtClean="0"/>
              <a:t>kan blive omlagt til Støttesystemerne, når monopolbruddet er succesfuldt implementeret i alle 98 kommuner.</a:t>
            </a:r>
          </a:p>
          <a:p>
            <a:pPr lvl="1"/>
            <a:endParaRPr lang="da-DK" dirty="0" smtClean="0"/>
          </a:p>
          <a:p>
            <a:pPr lvl="1"/>
            <a:endParaRPr lang="da-DK" dirty="0" smtClean="0"/>
          </a:p>
          <a:p>
            <a:pPr lvl="0"/>
            <a:r>
              <a:rPr lang="da-DK" sz="1200" b="1" kern="1200" dirty="0" smtClean="0">
                <a:solidFill>
                  <a:schemeClr val="tx1"/>
                </a:solidFill>
                <a:effectLst/>
                <a:latin typeface="+mn-lt"/>
                <a:ea typeface="+mn-ea"/>
                <a:cs typeface="+mn-cs"/>
              </a:rPr>
              <a:t>Hvordan og hvornår følger jeg op på monopolbruddet?</a:t>
            </a:r>
          </a:p>
          <a:p>
            <a:pPr lvl="1"/>
            <a:r>
              <a:rPr lang="da-DK" sz="1200" kern="1200" dirty="0" smtClean="0">
                <a:solidFill>
                  <a:schemeClr val="tx1"/>
                </a:solidFill>
                <a:effectLst/>
                <a:latin typeface="+mn-lt"/>
                <a:ea typeface="+mn-ea"/>
                <a:cs typeface="+mn-cs"/>
              </a:rPr>
              <a:t>Det er afgørende, at topledelsen ikke kun træffer beslutning om initiering af projekterne, men også løbende følger op på fremdriften i projekterne, er villig til om nødvendigt at omprioritere ressourcer og fastholder det ledelsesmæssige fokus på de lokale målsætninger for monopolbruddet. </a:t>
            </a:r>
          </a:p>
          <a:p>
            <a:pPr lvl="1"/>
            <a:endParaRPr lang="da-DK" sz="1200" kern="1200" dirty="0" smtClean="0">
              <a:solidFill>
                <a:schemeClr val="tx1"/>
              </a:solidFill>
              <a:effectLst/>
              <a:latin typeface="+mn-lt"/>
              <a:ea typeface="+mn-ea"/>
              <a:cs typeface="+mn-cs"/>
            </a:endParaRPr>
          </a:p>
          <a:p>
            <a:pPr lvl="1"/>
            <a:r>
              <a:rPr lang="da-DK" sz="1200" kern="1200" dirty="0" smtClean="0">
                <a:solidFill>
                  <a:schemeClr val="tx1"/>
                </a:solidFill>
                <a:effectLst/>
                <a:latin typeface="+mn-lt"/>
                <a:ea typeface="+mn-ea"/>
                <a:cs typeface="+mn-cs"/>
              </a:rPr>
              <a:t>Husk at overveje om der skal udpeges deciderede </a:t>
            </a:r>
            <a:r>
              <a:rPr lang="da-DK" sz="1200" i="1" u="none" kern="1200" dirty="0" smtClean="0">
                <a:solidFill>
                  <a:schemeClr val="tx1"/>
                </a:solidFill>
                <a:effectLst/>
                <a:latin typeface="+mn-lt"/>
                <a:ea typeface="+mn-ea"/>
                <a:cs typeface="+mn-cs"/>
              </a:rPr>
              <a:t>gevinstejere</a:t>
            </a:r>
            <a:r>
              <a:rPr lang="da-DK" sz="1200" kern="1200" dirty="0" smtClean="0">
                <a:solidFill>
                  <a:schemeClr val="tx1"/>
                </a:solidFill>
                <a:effectLst/>
                <a:latin typeface="+mn-lt"/>
                <a:ea typeface="+mn-ea"/>
                <a:cs typeface="+mn-cs"/>
              </a:rPr>
              <a:t>, som er ansvarlige for løbende at aflægge et gevinstregnskab for deres respektive projekter, når de er idriftsat.</a:t>
            </a:r>
            <a:endParaRPr lang="da-DK" dirty="0"/>
          </a:p>
          <a:p>
            <a:pPr lvl="0"/>
            <a:endParaRPr lang="da-DK" dirty="0" smtClean="0"/>
          </a:p>
          <a:p>
            <a:pPr lvl="0"/>
            <a:r>
              <a:rPr lang="da-DK" sz="1200" b="1" kern="1200" dirty="0" smtClean="0">
                <a:solidFill>
                  <a:schemeClr val="tx1"/>
                </a:solidFill>
                <a:effectLst/>
                <a:latin typeface="+mn-lt"/>
                <a:ea typeface="+mn-ea"/>
                <a:cs typeface="+mn-cs"/>
              </a:rPr>
              <a:t>Hvordan involverer jeg relevante dele af organisationen i projekterne?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Topledelsen skal tidligt bestille en </a:t>
            </a:r>
            <a:r>
              <a:rPr lang="da-DK" sz="1200" i="1" kern="1200" dirty="0" smtClean="0">
                <a:solidFill>
                  <a:schemeClr val="tx1"/>
                </a:solidFill>
                <a:effectLst/>
                <a:latin typeface="+mn-lt"/>
                <a:ea typeface="+mn-ea"/>
                <a:cs typeface="+mn-cs"/>
              </a:rPr>
              <a:t>oversigt over interne nøgleinteressenter ift. monopolbruddet </a:t>
            </a:r>
            <a:r>
              <a:rPr lang="da-DK" sz="1200" kern="1200" dirty="0" smtClean="0">
                <a:solidFill>
                  <a:schemeClr val="tx1"/>
                </a:solidFill>
                <a:effectLst/>
                <a:latin typeface="+mn-lt"/>
                <a:ea typeface="+mn-ea"/>
                <a:cs typeface="+mn-cs"/>
              </a:rPr>
              <a:t>og tage stilling til, hvordan de bliver involveret i arbejdet med monopolbruddet.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da-DK"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Monopolbruddet rammer bredt på tværs af forretningen, ligesom den fælleskommunale infrastruktur (Støttesystemerne og Serviceplatformen) principielt set er vigtig for alle dele af kommunen. </a:t>
            </a:r>
            <a:br>
              <a:rPr lang="da-DK" sz="1200" kern="1200" dirty="0" smtClean="0">
                <a:solidFill>
                  <a:schemeClr val="tx1"/>
                </a:solidFill>
                <a:effectLst/>
                <a:latin typeface="+mn-lt"/>
                <a:ea typeface="+mn-ea"/>
                <a:cs typeface="+mn-cs"/>
              </a:rPr>
            </a:br>
            <a:endParaRPr lang="da-DK"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Overvej om man kan benytte allerede eksisterende fora såsom en tværgående digitaliseringsgruppe mv. Det er afgørende at aktivere interessenterne og skabe den fornødne bro mellem forretningen og it/digitalisering.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da-DK"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Mange kommuner nævner den manglende dialog mellem forretning og it/digitalisering som en af de primære barrierer for at drive gode it-/digitaliseringsprojekter. Med monopolbruddet er det afgørende, at der er et godt samspil mellem forretningen, som har den dybe forretningsmæssige indsigt og brugerne, og it/digitalisering, som agerer konsulent for forretningen. It/digitalisering har de tekniske kompetencer og i mange kommuner også projektledelseskompetencer, og spiller en naturlig rolle ved den tekniske opsætning af løsningerne.</a:t>
            </a:r>
          </a:p>
        </p:txBody>
      </p:sp>
      <p:sp>
        <p:nvSpPr>
          <p:cNvPr id="4" name="Pladsholder til slidenummer 3"/>
          <p:cNvSpPr>
            <a:spLocks noGrp="1"/>
          </p:cNvSpPr>
          <p:nvPr>
            <p:ph type="sldNum" sz="quarter" idx="10"/>
          </p:nvPr>
        </p:nvSpPr>
        <p:spPr/>
        <p:txBody>
          <a:bodyPr/>
          <a:lstStyle/>
          <a:p>
            <a:fld id="{41DC8399-0891-4C28-84ED-181F0AC79439}" type="slidenum">
              <a:rPr lang="da-DK" smtClean="0">
                <a:solidFill>
                  <a:prstClr val="black"/>
                </a:solidFill>
              </a:rPr>
              <a:pPr/>
              <a:t>23</a:t>
            </a:fld>
            <a:endParaRPr lang="da-DK">
              <a:solidFill>
                <a:prstClr val="black"/>
              </a:solidFill>
            </a:endParaRPr>
          </a:p>
        </p:txBody>
      </p:sp>
    </p:spTree>
    <p:extLst>
      <p:ext uri="{BB962C8B-B14F-4D97-AF65-F5344CB8AC3E}">
        <p14:creationId xmlns:p14="http://schemas.microsoft.com/office/powerpoint/2010/main" val="1016415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Har min kommune de fornødne kompetencer til at løfte opgaven?</a:t>
            </a:r>
          </a:p>
          <a:p>
            <a:pPr lvl="1"/>
            <a:r>
              <a:rPr lang="da-DK" sz="1200" kern="1200" dirty="0" smtClean="0">
                <a:solidFill>
                  <a:schemeClr val="tx1"/>
                </a:solidFill>
                <a:effectLst/>
                <a:latin typeface="+mn-lt"/>
                <a:ea typeface="+mn-ea"/>
                <a:cs typeface="+mn-cs"/>
              </a:rPr>
              <a:t>Lav tidligt i forløbet en analyse af, hvilke kompetencer arbejdet med monopolbruddet kræver. Dette hænger i et vist omfang også sammen med kommunens ambitionsniveau, da en mere tilbudsgående analyse og kortlægning af nuværende og fremtidige arbejdsgange, it-arkitektur og eventuelt arbejde med videreudvikling af kommunens digitaliseringsstrategi kan kalde på særlige kompetencer.</a:t>
            </a:r>
          </a:p>
          <a:p>
            <a:pPr lvl="1"/>
            <a:endParaRPr lang="da-DK" sz="1200" b="0" kern="1200" dirty="0" smtClean="0">
              <a:solidFill>
                <a:schemeClr val="tx1"/>
              </a:solidFill>
              <a:effectLst/>
              <a:latin typeface="+mn-lt"/>
              <a:ea typeface="+mn-ea"/>
              <a:cs typeface="+mn-cs"/>
            </a:endParaRPr>
          </a:p>
          <a:p>
            <a:pPr lvl="1"/>
            <a:r>
              <a:rPr lang="da-DK" sz="1200" kern="1200" dirty="0" smtClean="0">
                <a:solidFill>
                  <a:schemeClr val="tx1"/>
                </a:solidFill>
                <a:effectLst/>
                <a:latin typeface="+mn-lt"/>
                <a:ea typeface="+mn-ea"/>
                <a:cs typeface="+mn-cs"/>
              </a:rPr>
              <a:t>Når man har et billede af de nødvendige kompetencer, er det næste træk for toplederen at efterspørge en vurdering af, om kompetencerne er til rådighed i organisationen (dvs. lav en kompetencekortlægning og vurdér, om der er et </a:t>
            </a:r>
            <a:r>
              <a:rPr lang="da-DK" sz="1200" kern="1200" dirty="0" err="1" smtClean="0">
                <a:solidFill>
                  <a:schemeClr val="tx1"/>
                </a:solidFill>
                <a:effectLst/>
                <a:latin typeface="+mn-lt"/>
                <a:ea typeface="+mn-ea"/>
                <a:cs typeface="+mn-cs"/>
              </a:rPr>
              <a:t>gap</a:t>
            </a:r>
            <a:r>
              <a:rPr lang="da-DK" sz="1200" kern="1200" dirty="0" smtClean="0">
                <a:solidFill>
                  <a:schemeClr val="tx1"/>
                </a:solidFill>
                <a:effectLst/>
                <a:latin typeface="+mn-lt"/>
                <a:ea typeface="+mn-ea"/>
                <a:cs typeface="+mn-cs"/>
              </a:rPr>
              <a:t>).</a:t>
            </a:r>
          </a:p>
          <a:p>
            <a:pPr lvl="1"/>
            <a:endParaRPr lang="da-DK" sz="1200" kern="1200" dirty="0" smtClean="0">
              <a:solidFill>
                <a:schemeClr val="tx1"/>
              </a:solidFill>
              <a:effectLst/>
              <a:latin typeface="+mn-lt"/>
              <a:ea typeface="+mn-ea"/>
              <a:cs typeface="+mn-cs"/>
            </a:endParaRPr>
          </a:p>
          <a:p>
            <a:pPr lvl="0"/>
            <a:r>
              <a:rPr lang="da-DK" sz="1200" b="1" kern="1200" dirty="0" smtClean="0">
                <a:solidFill>
                  <a:schemeClr val="tx1"/>
                </a:solidFill>
                <a:effectLst/>
                <a:latin typeface="+mn-lt"/>
                <a:ea typeface="+mn-ea"/>
                <a:cs typeface="+mn-cs"/>
              </a:rPr>
              <a:t>Hvordan vil vi løfte evt. kompetencemæssige udfordringer?</a:t>
            </a:r>
          </a:p>
          <a:p>
            <a:pPr lvl="1"/>
            <a:r>
              <a:rPr lang="da-DK" sz="1200" kern="1200" dirty="0" smtClean="0">
                <a:solidFill>
                  <a:schemeClr val="tx1"/>
                </a:solidFill>
                <a:effectLst/>
                <a:latin typeface="+mn-lt"/>
                <a:ea typeface="+mn-ea"/>
                <a:cs typeface="+mn-cs"/>
              </a:rPr>
              <a:t>Hvis </a:t>
            </a:r>
            <a:r>
              <a:rPr lang="da-DK" sz="1200" kern="1200" dirty="0" err="1" smtClean="0">
                <a:solidFill>
                  <a:schemeClr val="tx1"/>
                </a:solidFill>
                <a:effectLst/>
                <a:latin typeface="+mn-lt"/>
                <a:ea typeface="+mn-ea"/>
                <a:cs typeface="+mn-cs"/>
              </a:rPr>
              <a:t>gap</a:t>
            </a:r>
            <a:r>
              <a:rPr lang="da-DK" sz="1200" kern="1200" dirty="0" smtClean="0">
                <a:solidFill>
                  <a:schemeClr val="tx1"/>
                </a:solidFill>
                <a:effectLst/>
                <a:latin typeface="+mn-lt"/>
                <a:ea typeface="+mn-ea"/>
                <a:cs typeface="+mn-cs"/>
              </a:rPr>
              <a:t>-analysen viser, at der mangler kompetencer, er det en naturlig topledelsesopgave at vurdere, hvordan man udfylder det kompetencemæssige tomrum: Vil vi hyre</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projektansættelser eller fastansættelser?)?</a:t>
            </a:r>
            <a:r>
              <a:rPr lang="da-DK" sz="1200" kern="1200" baseline="0" dirty="0" smtClean="0">
                <a:solidFill>
                  <a:schemeClr val="tx1"/>
                </a:solidFill>
                <a:effectLst/>
                <a:latin typeface="+mn-lt"/>
                <a:ea typeface="+mn-ea"/>
                <a:cs typeface="+mn-cs"/>
              </a:rPr>
              <a:t> Vil vi kompetenceudvikle og/eller videreuddanne eksisterende medarbejdere? Vil vi </a:t>
            </a:r>
            <a:r>
              <a:rPr lang="da-DK" sz="1200" kern="1200" dirty="0" smtClean="0">
                <a:solidFill>
                  <a:schemeClr val="tx1"/>
                </a:solidFill>
                <a:effectLst/>
                <a:latin typeface="+mn-lt"/>
                <a:ea typeface="+mn-ea"/>
                <a:cs typeface="+mn-cs"/>
              </a:rPr>
              <a:t>anvende eksterne konsulenter? Eller vil vi samarbejde med andre kommuner om at løfte opgaven? </a:t>
            </a:r>
          </a:p>
          <a:p>
            <a:pPr lvl="1"/>
            <a:endParaRPr lang="da-DK" sz="1200" b="0" kern="1200" dirty="0" smtClean="0">
              <a:solidFill>
                <a:schemeClr val="tx1"/>
              </a:solidFill>
              <a:effectLst/>
              <a:latin typeface="+mn-lt"/>
              <a:ea typeface="+mn-ea"/>
              <a:cs typeface="+mn-cs"/>
            </a:endParaRPr>
          </a:p>
          <a:p>
            <a:pPr lvl="0"/>
            <a:r>
              <a:rPr lang="da-DK" sz="1200" b="1" kern="1200" dirty="0" smtClean="0">
                <a:solidFill>
                  <a:schemeClr val="tx1"/>
                </a:solidFill>
                <a:effectLst/>
                <a:latin typeface="+mn-lt"/>
                <a:ea typeface="+mn-ea"/>
                <a:cs typeface="+mn-cs"/>
              </a:rPr>
              <a:t>Kan vi indgå i samarbejder med andre kommuner?</a:t>
            </a:r>
          </a:p>
          <a:p>
            <a:pPr lvl="1"/>
            <a:r>
              <a:rPr lang="da-DK" sz="1200" kern="1200" dirty="0" smtClean="0">
                <a:solidFill>
                  <a:schemeClr val="tx1"/>
                </a:solidFill>
                <a:effectLst/>
                <a:latin typeface="+mn-lt"/>
                <a:ea typeface="+mn-ea"/>
                <a:cs typeface="+mn-cs"/>
              </a:rPr>
              <a:t>Mange kommuner arbejder i disse år i stigende grad sammen om digitalisering på tværs af kommunegrænserne i erkendelsen af, at det er et komplekst område, hvor man i samarbejde kan være stærkere. </a:t>
            </a:r>
          </a:p>
          <a:p>
            <a:pPr lvl="1"/>
            <a:endParaRPr lang="da-DK" sz="1200" kern="1200" dirty="0" smtClean="0">
              <a:solidFill>
                <a:schemeClr val="tx1"/>
              </a:solidFill>
              <a:effectLst/>
              <a:latin typeface="+mn-lt"/>
              <a:ea typeface="+mn-ea"/>
              <a:cs typeface="+mn-cs"/>
            </a:endParaRPr>
          </a:p>
          <a:p>
            <a:pPr lvl="1"/>
            <a:r>
              <a:rPr lang="da-DK" sz="1200" kern="1200" dirty="0" smtClean="0">
                <a:solidFill>
                  <a:schemeClr val="tx1"/>
                </a:solidFill>
                <a:effectLst/>
                <a:latin typeface="+mn-lt"/>
                <a:ea typeface="+mn-ea"/>
                <a:cs typeface="+mn-cs"/>
              </a:rPr>
              <a:t>Samarbejde på tværs af kommuner er ingen forudsætning for en succesfuld implementering af monopolbruddet.</a:t>
            </a:r>
            <a:r>
              <a:rPr lang="da-DK" sz="1200" kern="1200" baseline="0" dirty="0" smtClean="0">
                <a:solidFill>
                  <a:schemeClr val="tx1"/>
                </a:solidFill>
                <a:effectLst/>
                <a:latin typeface="+mn-lt"/>
                <a:ea typeface="+mn-ea"/>
                <a:cs typeface="+mn-cs"/>
              </a:rPr>
              <a:t> Men det er en mulighed, og </a:t>
            </a:r>
            <a:r>
              <a:rPr lang="da-DK" sz="1200" kern="1200" dirty="0" smtClean="0">
                <a:solidFill>
                  <a:schemeClr val="tx1"/>
                </a:solidFill>
                <a:effectLst/>
                <a:latin typeface="+mn-lt"/>
                <a:ea typeface="+mn-ea"/>
                <a:cs typeface="+mn-cs"/>
              </a:rPr>
              <a:t>man kan lade sig inspirere af forskellige samarbejder, såsom D12-samarbejdet mellem 12 sjællandske kommuner, lokale programledernetværk i Nordjylland, på Fyn og i hovedstaden, den forestående sammenlægning af it-/digitaliseringsafdelingerne i Silkeborg og Viborg mv.</a:t>
            </a:r>
            <a:endParaRPr lang="da-DK" b="0" dirty="0"/>
          </a:p>
        </p:txBody>
      </p:sp>
      <p:sp>
        <p:nvSpPr>
          <p:cNvPr id="4" name="Pladsholder til slidenummer 3"/>
          <p:cNvSpPr>
            <a:spLocks noGrp="1"/>
          </p:cNvSpPr>
          <p:nvPr>
            <p:ph type="sldNum" sz="quarter" idx="10"/>
          </p:nvPr>
        </p:nvSpPr>
        <p:spPr/>
        <p:txBody>
          <a:bodyPr/>
          <a:lstStyle/>
          <a:p>
            <a:fld id="{41DC8399-0891-4C28-84ED-181F0AC79439}" type="slidenum">
              <a:rPr lang="da-DK" smtClean="0">
                <a:solidFill>
                  <a:prstClr val="black"/>
                </a:solidFill>
              </a:rPr>
              <a:pPr/>
              <a:t>24</a:t>
            </a:fld>
            <a:endParaRPr lang="da-DK">
              <a:solidFill>
                <a:prstClr val="black"/>
              </a:solidFill>
            </a:endParaRPr>
          </a:p>
        </p:txBody>
      </p:sp>
    </p:spTree>
    <p:extLst>
      <p:ext uri="{BB962C8B-B14F-4D97-AF65-F5344CB8AC3E}">
        <p14:creationId xmlns:p14="http://schemas.microsoft.com/office/powerpoint/2010/main" val="78251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a:r>
              <a:rPr lang="da-DK" b="1" dirty="0" smtClean="0"/>
              <a:t>Hvad er vores ambitionsniveau og mål ift. gevinstrealisering for monopolbruddet?</a:t>
            </a:r>
          </a:p>
          <a:p>
            <a:pPr lvl="1"/>
            <a:r>
              <a:rPr lang="da-DK" dirty="0" smtClean="0"/>
              <a:t>Topledelsen bør </a:t>
            </a:r>
            <a:r>
              <a:rPr lang="da-DK" dirty="0"/>
              <a:t>initiere en analyse af hvilke strategiske – og økonomiske – gevinster den enkelte kommune forventer at </a:t>
            </a:r>
            <a:r>
              <a:rPr lang="da-DK" dirty="0" smtClean="0"/>
              <a:t>opnå </a:t>
            </a:r>
            <a:r>
              <a:rPr lang="da-DK" dirty="0"/>
              <a:t>i forbindelse med </a:t>
            </a:r>
            <a:r>
              <a:rPr lang="da-DK" dirty="0" smtClean="0"/>
              <a:t>monopolbruddet.</a:t>
            </a:r>
          </a:p>
          <a:p>
            <a:pPr lvl="1"/>
            <a:endParaRPr lang="da-DK" dirty="0" smtClean="0"/>
          </a:p>
          <a:p>
            <a:pPr lvl="1"/>
            <a:r>
              <a:rPr lang="da-DK" sz="1200" kern="1200" dirty="0" smtClean="0">
                <a:solidFill>
                  <a:schemeClr val="tx1"/>
                </a:solidFill>
                <a:effectLst/>
                <a:latin typeface="+mn-lt"/>
                <a:ea typeface="+mn-ea"/>
                <a:cs typeface="+mn-cs"/>
              </a:rPr>
              <a:t>Monopolbruddet omtales af mange kommuner som et paradigmeskifte, hvor kommunerne nu i langt højere grad skal tage ansvar for bl.a. implementeringen af løsningerne og it-arkitekturen. </a:t>
            </a:r>
          </a:p>
          <a:p>
            <a:pPr lvl="1"/>
            <a:endParaRPr lang="da-DK" sz="1200" kern="1200" dirty="0" smtClean="0">
              <a:solidFill>
                <a:schemeClr val="tx1"/>
              </a:solidFill>
              <a:effectLst/>
              <a:latin typeface="+mn-lt"/>
              <a:ea typeface="+mn-ea"/>
              <a:cs typeface="+mn-cs"/>
            </a:endParaRPr>
          </a:p>
          <a:p>
            <a:pPr lvl="1"/>
            <a:r>
              <a:rPr lang="da-DK" sz="1200" kern="1200" dirty="0" smtClean="0">
                <a:solidFill>
                  <a:schemeClr val="tx1"/>
                </a:solidFill>
                <a:effectLst/>
                <a:latin typeface="+mn-lt"/>
                <a:ea typeface="+mn-ea"/>
                <a:cs typeface="+mn-cs"/>
              </a:rPr>
              <a:t>Der er ikke blot tale om 1:1-udskiftninger af KMD Aktiv, KMD Dagpenge og KMD Sag. For samtidig får man en fælleskommunal infrastruktur bestående af Støttesystemerne og Serviceplatformen. </a:t>
            </a:r>
          </a:p>
          <a:p>
            <a:pPr lvl="1"/>
            <a:endParaRPr lang="da-DK" sz="1200" kern="1200" dirty="0" smtClean="0">
              <a:solidFill>
                <a:schemeClr val="tx1"/>
              </a:solidFill>
              <a:effectLst/>
              <a:latin typeface="+mn-lt"/>
              <a:ea typeface="+mn-ea"/>
              <a:cs typeface="+mn-cs"/>
            </a:endParaRPr>
          </a:p>
          <a:p>
            <a:pPr lvl="1"/>
            <a:r>
              <a:rPr lang="da-DK" sz="1200" kern="1200" dirty="0" smtClean="0">
                <a:solidFill>
                  <a:schemeClr val="tx1"/>
                </a:solidFill>
                <a:effectLst/>
                <a:latin typeface="+mn-lt"/>
                <a:ea typeface="+mn-ea"/>
                <a:cs typeface="+mn-cs"/>
              </a:rPr>
              <a:t>Støttesystemerne muliggør smidigere og mere sammenhængende arbejdsgange og genbrug af funktionalitet, og kommunerne skal tidligt i forløbet afklare sit ambitionsniveau ift., hvor meget man ønsker at udbrede Støttesystemerne på sigt. Ønsker man virkelig et paradigmeskifte, kræver det en analyse af kommunens it-arkitektur, ligesom man skal huske at stille de relevante krav til leverandører ved systemanskaffelser.</a:t>
            </a:r>
            <a:endParaRPr lang="da-DK" dirty="0" smtClean="0"/>
          </a:p>
          <a:p>
            <a:pPr lvl="1"/>
            <a:endParaRPr lang="da-DK" dirty="0" smtClean="0"/>
          </a:p>
          <a:p>
            <a:pPr lvl="0"/>
            <a:r>
              <a:rPr lang="da-DK" b="1" dirty="0" smtClean="0"/>
              <a:t>Hvilke investeringer</a:t>
            </a:r>
            <a:r>
              <a:rPr lang="da-DK" b="1" baseline="0" dirty="0" smtClean="0"/>
              <a:t> kræver det i min kommune?</a:t>
            </a:r>
            <a:endParaRPr lang="da-DK" b="0" baseline="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Økonomien omkring monopolbruddet kan ikke begrænses til en besparelse i budgettet. Der skal afsættes de fornødne ressourcer til implementeringen af monopolbruddet, herunder etablering af snitflader, kortlægning af it-arkitekturen, evt. anskaffelse af nyt ESDH-system mv.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da-DK"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Man skal med andre ord så, før man kan høste, og man skal lokalt tage stilling til de fornødne investeringer i den lokale business case. Husk at være opmærksom</a:t>
            </a:r>
            <a:r>
              <a:rPr lang="da-DK" sz="1200" kern="1200" baseline="0" dirty="0" smtClean="0">
                <a:solidFill>
                  <a:schemeClr val="tx1"/>
                </a:solidFill>
                <a:effectLst/>
                <a:latin typeface="+mn-lt"/>
                <a:ea typeface="+mn-ea"/>
                <a:cs typeface="+mn-cs"/>
              </a:rPr>
              <a:t> på at kommunen først kender sit endelige idriftsættelsestidspunkt af hver løsning ni måneder før idriftsættelsen. </a:t>
            </a:r>
            <a:r>
              <a:rPr lang="da-DK" sz="1200" kern="1200" dirty="0" smtClean="0">
                <a:solidFill>
                  <a:schemeClr val="tx1"/>
                </a:solidFill>
                <a:effectLst/>
                <a:latin typeface="+mn-lt"/>
                <a:ea typeface="+mn-ea"/>
                <a:cs typeface="+mn-cs"/>
              </a:rPr>
              <a:t/>
            </a:r>
            <a:br>
              <a:rPr lang="da-DK" sz="1200" kern="1200" dirty="0" smtClean="0">
                <a:solidFill>
                  <a:schemeClr val="tx1"/>
                </a:solidFill>
                <a:effectLst/>
                <a:latin typeface="+mn-lt"/>
                <a:ea typeface="+mn-ea"/>
                <a:cs typeface="+mn-cs"/>
              </a:rPr>
            </a:br>
            <a:endParaRPr lang="da-DK"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Husk at provenuet fra salget af KMD-ejendommene målrettes implementeringen af monopolbruddet.</a:t>
            </a:r>
          </a:p>
          <a:p>
            <a:pPr lvl="1"/>
            <a:endParaRPr lang="da-DK" b="1" dirty="0"/>
          </a:p>
          <a:p>
            <a:pPr lvl="0"/>
            <a:r>
              <a:rPr lang="da-DK" sz="1200" b="1" kern="1200" dirty="0" smtClean="0">
                <a:solidFill>
                  <a:schemeClr val="tx1"/>
                </a:solidFill>
                <a:effectLst/>
                <a:latin typeface="+mn-lt"/>
                <a:ea typeface="+mn-ea"/>
                <a:cs typeface="+mn-cs"/>
              </a:rPr>
              <a:t>Hvordan følger vi systematisk op på målsætninger og gevinster?</a:t>
            </a:r>
            <a:endParaRPr lang="da-DK" b="1" dirty="0"/>
          </a:p>
          <a:p>
            <a:pPr lvl="1"/>
            <a:r>
              <a:rPr lang="da-DK" dirty="0"/>
              <a:t>Hvordan følger vi systematisk op på målsætninger og gevinster?  Toplederens naturlige fokus er løbende opfølgning på de lokalt definerede målsætninger </a:t>
            </a:r>
            <a:r>
              <a:rPr lang="da-DK" dirty="0" smtClean="0"/>
              <a:t>i </a:t>
            </a:r>
            <a:r>
              <a:rPr lang="da-DK" dirty="0"/>
              <a:t>forbindelse med indførelsen af de nye fag- og støttesystemer, f.eks. via rapportering af målopfyldelsen ved hvert styregruppemøde og i øvrige relevante fora og møder. </a:t>
            </a:r>
          </a:p>
          <a:p>
            <a:pPr lvl="0"/>
            <a:endParaRPr lang="da-DK" dirty="0" smtClean="0"/>
          </a:p>
          <a:p>
            <a:pPr lvl="1"/>
            <a:r>
              <a:rPr lang="da-DK" dirty="0" smtClean="0"/>
              <a:t>Hver </a:t>
            </a:r>
            <a:r>
              <a:rPr lang="da-DK" dirty="0"/>
              <a:t>enkelt kommune skal tage stilling til, hvordan man følger op, og kan man fordel tage afsæt i sin lokale projektstyringsmodel.</a:t>
            </a:r>
          </a:p>
          <a:p>
            <a:endParaRPr lang="da-DK" dirty="0"/>
          </a:p>
        </p:txBody>
      </p:sp>
      <p:sp>
        <p:nvSpPr>
          <p:cNvPr id="4" name="Pladsholder til slidenummer 3"/>
          <p:cNvSpPr>
            <a:spLocks noGrp="1"/>
          </p:cNvSpPr>
          <p:nvPr>
            <p:ph type="sldNum" sz="quarter" idx="10"/>
          </p:nvPr>
        </p:nvSpPr>
        <p:spPr/>
        <p:txBody>
          <a:bodyPr/>
          <a:lstStyle/>
          <a:p>
            <a:fld id="{41DC8399-0891-4C28-84ED-181F0AC79439}" type="slidenum">
              <a:rPr lang="da-DK" smtClean="0">
                <a:solidFill>
                  <a:prstClr val="black"/>
                </a:solidFill>
              </a:rPr>
              <a:pPr/>
              <a:t>25</a:t>
            </a:fld>
            <a:endParaRPr lang="da-DK">
              <a:solidFill>
                <a:prstClr val="black"/>
              </a:solidFill>
            </a:endParaRPr>
          </a:p>
        </p:txBody>
      </p:sp>
    </p:spTree>
    <p:extLst>
      <p:ext uri="{BB962C8B-B14F-4D97-AF65-F5344CB8AC3E}">
        <p14:creationId xmlns:p14="http://schemas.microsoft.com/office/powerpoint/2010/main" val="2704098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895838">
              <a:defRPr/>
            </a:pPr>
            <a:r>
              <a:rPr lang="da-DK" b="1" dirty="0"/>
              <a:t>NB: </a:t>
            </a:r>
            <a:r>
              <a:rPr lang="da-DK" b="1" dirty="0" smtClean="0"/>
              <a:t>Denne</a:t>
            </a:r>
            <a:r>
              <a:rPr lang="da-DK" b="1" baseline="0" dirty="0" smtClean="0"/>
              <a:t> slide</a:t>
            </a:r>
            <a:r>
              <a:rPr lang="da-DK" b="1" dirty="0" smtClean="0"/>
              <a:t> </a:t>
            </a:r>
            <a:r>
              <a:rPr lang="da-DK" b="1" dirty="0"/>
              <a:t>skal slettes</a:t>
            </a:r>
            <a:r>
              <a:rPr lang="da-DK" dirty="0"/>
              <a:t>, inden du holder præsentationen. Den er kun med for at give dig en vejledning i, hvordan du benytte præsentationen.</a:t>
            </a:r>
          </a:p>
        </p:txBody>
      </p:sp>
      <p:sp>
        <p:nvSpPr>
          <p:cNvPr id="4" name="Pladsholder til slidenummer 3"/>
          <p:cNvSpPr>
            <a:spLocks noGrp="1"/>
          </p:cNvSpPr>
          <p:nvPr>
            <p:ph type="sldNum" sz="quarter" idx="10"/>
          </p:nvPr>
        </p:nvSpPr>
        <p:spPr/>
        <p:txBody>
          <a:bodyPr/>
          <a:lstStyle/>
          <a:p>
            <a:fld id="{56EEC7D6-A801-41C8-9E71-EAF8759D2D85}" type="slidenum">
              <a:rPr lang="da-DK" smtClean="0"/>
              <a:t>2</a:t>
            </a:fld>
            <a:endParaRPr lang="da-DK" dirty="0"/>
          </a:p>
        </p:txBody>
      </p:sp>
    </p:spTree>
    <p:extLst>
      <p:ext uri="{BB962C8B-B14F-4D97-AF65-F5344CB8AC3E}">
        <p14:creationId xmlns:p14="http://schemas.microsoft.com/office/powerpoint/2010/main" val="2884657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92E6D7-E7CA-43FB-AE7D-25E4F59237F4}" type="slidenum">
              <a:rPr lang="da-DK" smtClean="0"/>
              <a:t>3</a:t>
            </a:fld>
            <a:endParaRPr lang="da-DK" dirty="0"/>
          </a:p>
        </p:txBody>
      </p:sp>
    </p:spTree>
    <p:extLst>
      <p:ext uri="{BB962C8B-B14F-4D97-AF65-F5344CB8AC3E}">
        <p14:creationId xmlns:p14="http://schemas.microsoft.com/office/powerpoint/2010/main" val="2518850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Husk at du kan plukke i slides: Du kan anvende denne slide til at fortælle om monopolbruddet eller i stedet anvende næste slide, som har</a:t>
            </a:r>
            <a:r>
              <a:rPr lang="da-DK" baseline="0" dirty="0" smtClean="0"/>
              <a:t> samme indhold men færre ord. </a:t>
            </a:r>
          </a:p>
          <a:p>
            <a:endParaRPr lang="da-DK" baseline="0" dirty="0" smtClean="0"/>
          </a:p>
          <a:p>
            <a:r>
              <a:rPr lang="da-DK" dirty="0" smtClean="0"/>
              <a:t>Læs mere om monopolbruddet her:</a:t>
            </a:r>
            <a:r>
              <a:rPr lang="da-DK" baseline="0" dirty="0" smtClean="0"/>
              <a:t> http://</a:t>
            </a:r>
            <a:r>
              <a:rPr lang="da-DK" baseline="0" dirty="0" err="1" smtClean="0"/>
              <a:t>www.kombit.dk</a:t>
            </a:r>
            <a:r>
              <a:rPr lang="da-DK" baseline="0" dirty="0" smtClean="0"/>
              <a:t>/monopolbruddet/mere-om-monopolbruddet </a:t>
            </a:r>
          </a:p>
          <a:p>
            <a:pPr lvl="1"/>
            <a:endParaRPr lang="da-DK" sz="1200" kern="1200" baseline="0" dirty="0" smtClean="0">
              <a:solidFill>
                <a:schemeClr val="tx1"/>
              </a:solidFill>
              <a:effectLst/>
              <a:latin typeface="+mn-lt"/>
              <a:ea typeface="+mn-ea"/>
              <a:cs typeface="+mn-cs"/>
            </a:endParaRPr>
          </a:p>
          <a:p>
            <a:pPr lvl="0"/>
            <a:r>
              <a:rPr lang="da-DK" b="1" kern="1200" baseline="0" dirty="0" smtClean="0">
                <a:solidFill>
                  <a:schemeClr val="tx1"/>
                </a:solidFill>
                <a:effectLst/>
                <a:latin typeface="+mn-lt"/>
                <a:ea typeface="+mn-ea"/>
                <a:cs typeface="+mn-cs"/>
              </a:rPr>
              <a:t>Hvorfor monopolbrud?</a:t>
            </a:r>
          </a:p>
          <a:p>
            <a:pPr lvl="0"/>
            <a:r>
              <a:rPr lang="da-DK" dirty="0" smtClean="0"/>
              <a:t>Først og fremmest </a:t>
            </a:r>
            <a:r>
              <a:rPr lang="da-DK" b="1" dirty="0" err="1" smtClean="0"/>
              <a:t>afløfter</a:t>
            </a:r>
            <a:r>
              <a:rPr lang="da-DK" b="1" baseline="0" dirty="0" smtClean="0"/>
              <a:t> vi udbudspligten</a:t>
            </a:r>
            <a:r>
              <a:rPr lang="da-DK" b="0" baseline="0" dirty="0" smtClean="0"/>
              <a:t>, så it-systemerne i kommunerne bliver lovliggjort. V</a:t>
            </a:r>
            <a:r>
              <a:rPr lang="en-US" sz="1200" kern="1200" baseline="0" dirty="0" err="1" smtClean="0">
                <a:solidFill>
                  <a:schemeClr val="tx1"/>
                </a:solidFill>
                <a:latin typeface="+mn-lt"/>
                <a:ea typeface="+mn-ea"/>
                <a:cs typeface="+mn-cs"/>
              </a:rPr>
              <a:t>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får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a:t>
            </a:r>
            <a:r>
              <a:rPr lang="en-US" sz="1200" kern="1200" dirty="0" err="1" smtClean="0">
                <a:solidFill>
                  <a:schemeClr val="tx1"/>
                </a:solidFill>
                <a:latin typeface="+mn-lt"/>
                <a:ea typeface="+mn-ea"/>
                <a:cs typeface="+mn-cs"/>
              </a:rPr>
              <a:t>ikkerhed</a:t>
            </a:r>
            <a:r>
              <a:rPr lang="en-US" sz="1200" kern="1200" dirty="0" smtClean="0">
                <a:solidFill>
                  <a:schemeClr val="tx1"/>
                </a:solidFill>
                <a:latin typeface="+mn-lt"/>
                <a:ea typeface="+mn-ea"/>
                <a:cs typeface="+mn-cs"/>
              </a:rPr>
              <a:t> for at </a:t>
            </a:r>
            <a:r>
              <a:rPr lang="en-US" sz="1200" kern="1200" dirty="0" err="1" smtClean="0">
                <a:solidFill>
                  <a:schemeClr val="tx1"/>
                </a:solidFill>
                <a:latin typeface="+mn-lt"/>
                <a:ea typeface="+mn-ea"/>
                <a:cs typeface="+mn-cs"/>
              </a:rPr>
              <a:t>udbudsreglerne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persondataloven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overholdt</a:t>
            </a:r>
            <a:r>
              <a:rPr lang="en-US" sz="1200" kern="1200" dirty="0" smtClean="0">
                <a:solidFill>
                  <a:schemeClr val="tx1"/>
                </a:solidFill>
                <a:latin typeface="+mn-lt"/>
                <a:ea typeface="+mn-ea"/>
                <a:cs typeface="+mn-cs"/>
              </a:rPr>
              <a:t>. </a:t>
            </a:r>
            <a:endParaRPr lang="da-DK" baseline="0" dirty="0" smtClean="0"/>
          </a:p>
          <a:p>
            <a:pPr lvl="1"/>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1" kern="1200" baseline="0" dirty="0" smtClean="0">
                <a:solidFill>
                  <a:schemeClr val="tx1"/>
                </a:solidFill>
                <a:effectLst/>
                <a:latin typeface="+mn-lt"/>
                <a:ea typeface="+mn-ea"/>
                <a:cs typeface="+mn-cs"/>
              </a:rPr>
              <a:t>Konkurrenceudsættelse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Vi</a:t>
            </a:r>
            <a:r>
              <a:rPr lang="en-US" sz="1200"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k</a:t>
            </a:r>
            <a:r>
              <a:rPr lang="en-US" sz="1200" b="1" kern="1200" dirty="0" err="1" smtClean="0">
                <a:solidFill>
                  <a:schemeClr val="tx1"/>
                </a:solidFill>
                <a:latin typeface="+mn-lt"/>
                <a:ea typeface="+mn-ea"/>
                <a:cs typeface="+mn-cs"/>
              </a:rPr>
              <a:t>onkurrenceudsætter</a:t>
            </a:r>
            <a:r>
              <a:rPr lang="en-US" sz="1200" kern="1200" dirty="0" smtClean="0">
                <a:solidFill>
                  <a:schemeClr val="tx1"/>
                </a:solidFill>
                <a:latin typeface="+mn-lt"/>
                <a:ea typeface="+mn-ea"/>
                <a:cs typeface="+mn-cs"/>
              </a:rPr>
              <a:t> KMD </a:t>
            </a:r>
            <a:r>
              <a:rPr lang="en-US" sz="1200" kern="1200" dirty="0" err="1" smtClean="0">
                <a:solidFill>
                  <a:schemeClr val="tx1"/>
                </a:solidFill>
                <a:latin typeface="+mn-lt"/>
                <a:ea typeface="+mn-ea"/>
                <a:cs typeface="+mn-cs"/>
              </a:rPr>
              <a:t>Aktiv</a:t>
            </a:r>
            <a:r>
              <a:rPr lang="en-US" sz="1200" kern="1200" dirty="0" smtClean="0">
                <a:solidFill>
                  <a:schemeClr val="tx1"/>
                </a:solidFill>
                <a:latin typeface="+mn-lt"/>
                <a:ea typeface="+mn-ea"/>
                <a:cs typeface="+mn-cs"/>
              </a:rPr>
              <a:t>, KMD </a:t>
            </a:r>
            <a:r>
              <a:rPr lang="en-US" sz="1200" kern="1200" dirty="0" err="1" smtClean="0">
                <a:solidFill>
                  <a:schemeClr val="tx1"/>
                </a:solidFill>
                <a:latin typeface="+mn-lt"/>
                <a:ea typeface="+mn-ea"/>
                <a:cs typeface="+mn-cs"/>
              </a:rPr>
              <a:t>Dagpenge</a:t>
            </a:r>
            <a:r>
              <a:rPr lang="en-US" sz="1200" kern="1200" dirty="0" smtClean="0">
                <a:solidFill>
                  <a:schemeClr val="tx1"/>
                </a:solidFill>
                <a:latin typeface="+mn-lt"/>
                <a:ea typeface="+mn-ea"/>
                <a:cs typeface="+mn-cs"/>
              </a:rPr>
              <a:t>, KMD Sag </a:t>
            </a:r>
            <a:r>
              <a:rPr lang="en-US" sz="1200" kern="1200" dirty="0" err="1" smtClean="0">
                <a:solidFill>
                  <a:schemeClr val="tx1"/>
                </a:solidFill>
                <a:latin typeface="+mn-lt"/>
                <a:ea typeface="+mn-ea"/>
                <a:cs typeface="+mn-cs"/>
              </a:rPr>
              <a:t>og</a:t>
            </a:r>
            <a:r>
              <a:rPr lang="en-US" sz="1200" kern="1200" dirty="0" smtClean="0">
                <a:solidFill>
                  <a:schemeClr val="tx1"/>
                </a:solidFill>
                <a:latin typeface="+mn-lt"/>
                <a:ea typeface="+mn-ea"/>
                <a:cs typeface="+mn-cs"/>
              </a:rPr>
              <a:t> KMD ESR. K</a:t>
            </a:r>
            <a:r>
              <a:rPr lang="da-DK" b="0" dirty="0" err="1" smtClean="0"/>
              <a:t>onkurrence</a:t>
            </a:r>
            <a:r>
              <a:rPr lang="da-DK" dirty="0" smtClean="0"/>
              <a:t> på det kommunale it-marked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sikrer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effektive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billige</a:t>
            </a:r>
            <a:r>
              <a:rPr lang="en-US" sz="1200" kern="1200" baseline="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løsninger</a:t>
            </a:r>
            <a:r>
              <a:rPr lang="da-DK" sz="1200" kern="1200" dirty="0" smtClean="0">
                <a:solidFill>
                  <a:schemeClr val="tx1"/>
                </a:solidFill>
                <a:latin typeface="+mn-lt"/>
                <a:ea typeface="+mn-ea"/>
                <a:cs typeface="+mn-cs"/>
              </a:rPr>
              <a:t>.</a:t>
            </a:r>
            <a:r>
              <a:rPr lang="da-DK" sz="1200" kern="1200" baseline="0" dirty="0" smtClean="0">
                <a:solidFill>
                  <a:schemeClr val="tx1"/>
                </a:solidFill>
                <a:latin typeface="+mn-lt"/>
                <a:ea typeface="+mn-ea"/>
                <a:cs typeface="+mn-cs"/>
              </a:rPr>
              <a:t> </a:t>
            </a:r>
            <a:r>
              <a:rPr lang="da-DK" dirty="0" smtClean="0"/>
              <a:t>Det drejer sig også</a:t>
            </a:r>
            <a:r>
              <a:rPr lang="da-DK" baseline="0" dirty="0" smtClean="0"/>
              <a:t> </a:t>
            </a:r>
            <a:r>
              <a:rPr lang="da-DK" dirty="0" smtClean="0"/>
              <a:t>om at demonstrere, at kommunerne evner at drive komplekse digitaliseringsprojekter i fællesskab.</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De kommende løsninger – Kommunernes Sygedagpengesystem (erstatter KMD Dagpenge), Kommunernes Ydelsessystem (erstatter KMD Aktiv) og SAPA (erstatter sammen med støttesystemerne samt lokalindkøbte ESDH-systemer KMD Sag) – it-understøtter vitale områder i kommunerne, herunder beregning og udbetaling af kontanthjælp og sygedagpenge samt understøttelse af overblik over borgeren til gavn for en helhedsorienteret sagsbehandling. </a:t>
            </a:r>
          </a:p>
          <a:p>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1" kern="1200" baseline="0" dirty="0" smtClean="0">
                <a:solidFill>
                  <a:schemeClr val="tx1"/>
                </a:solidFill>
                <a:effectLst/>
                <a:latin typeface="+mn-lt"/>
                <a:ea typeface="+mn-ea"/>
                <a:cs typeface="+mn-cs"/>
              </a:rPr>
              <a:t>Økonomisk gevinst</a:t>
            </a:r>
          </a:p>
          <a:p>
            <a:r>
              <a:rPr lang="en-US" sz="1200" kern="1200" dirty="0" smtClean="0">
                <a:solidFill>
                  <a:schemeClr val="tx1"/>
                </a:solidFill>
                <a:latin typeface="+mn-lt"/>
                <a:ea typeface="+mn-ea"/>
                <a:cs typeface="+mn-cs"/>
              </a:rPr>
              <a:t>Vi</a:t>
            </a:r>
            <a:r>
              <a:rPr lang="en-US" sz="1200" kern="1200" baseline="0" dirty="0" smtClean="0">
                <a:solidFill>
                  <a:schemeClr val="tx1"/>
                </a:solidFill>
                <a:latin typeface="+mn-lt"/>
                <a:ea typeface="+mn-ea"/>
                <a:cs typeface="+mn-cs"/>
              </a:rPr>
              <a:t> g</a:t>
            </a:r>
            <a:r>
              <a:rPr lang="en-US" sz="1200" kern="1200" dirty="0" smtClean="0">
                <a:solidFill>
                  <a:schemeClr val="tx1"/>
                </a:solidFill>
                <a:latin typeface="+mn-lt"/>
                <a:ea typeface="+mn-ea"/>
                <a:cs typeface="+mn-cs"/>
              </a:rPr>
              <a:t>iver </a:t>
            </a:r>
            <a:r>
              <a:rPr lang="en-US" sz="1200" kern="1200" dirty="0" err="1" smtClean="0">
                <a:solidFill>
                  <a:schemeClr val="tx1"/>
                </a:solidFill>
                <a:latin typeface="+mn-lt"/>
                <a:ea typeface="+mn-ea"/>
                <a:cs typeface="+mn-cs"/>
              </a:rPr>
              <a:t>kommunerne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som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sektor</a:t>
            </a:r>
            <a:r>
              <a:rPr lang="en-US" sz="1200" kern="1200" dirty="0" smtClean="0">
                <a:solidFill>
                  <a:schemeClr val="tx1"/>
                </a:solidFill>
                <a:latin typeface="+mn-lt"/>
                <a:ea typeface="+mn-ea"/>
                <a:cs typeface="+mn-cs"/>
              </a:rPr>
              <a:t> en </a:t>
            </a:r>
            <a:r>
              <a:rPr lang="en-US" sz="1200" b="1" kern="1200" dirty="0" err="1" smtClean="0">
                <a:solidFill>
                  <a:schemeClr val="tx1"/>
                </a:solidFill>
                <a:latin typeface="+mn-lt"/>
                <a:ea typeface="+mn-ea"/>
                <a:cs typeface="+mn-cs"/>
              </a:rPr>
              <a:t>licensbesparelse</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på</a:t>
            </a:r>
            <a:r>
              <a:rPr lang="en-US" sz="1200" b="1" kern="1200" dirty="0" smtClean="0">
                <a:solidFill>
                  <a:schemeClr val="tx1"/>
                </a:solidFill>
                <a:latin typeface="+mn-lt"/>
                <a:ea typeface="+mn-ea"/>
                <a:cs typeface="+mn-cs"/>
              </a:rPr>
              <a:t> 25 pct. </a:t>
            </a:r>
            <a:r>
              <a:rPr lang="en-US" sz="1200" kern="1200" dirty="0" smtClean="0">
                <a:solidFill>
                  <a:schemeClr val="tx1"/>
                </a:solidFill>
                <a:latin typeface="+mn-lt"/>
                <a:ea typeface="+mn-ea"/>
                <a:cs typeface="+mn-cs"/>
              </a:rPr>
              <a:t>med SAPA, KSD, KY </a:t>
            </a:r>
            <a:r>
              <a:rPr lang="en-US" sz="1200" kern="1200" dirty="0" err="1" smtClean="0">
                <a:solidFill>
                  <a:schemeClr val="tx1"/>
                </a:solidFill>
                <a:latin typeface="+mn-lt"/>
                <a:ea typeface="+mn-ea"/>
                <a:cs typeface="+mn-cs"/>
              </a:rPr>
              <a:t>og</a:t>
            </a:r>
            <a:r>
              <a:rPr lang="en-US" sz="1200" kern="1200" dirty="0" smtClean="0">
                <a:solidFill>
                  <a:schemeClr val="tx1"/>
                </a:solidFill>
                <a:latin typeface="+mn-lt"/>
                <a:ea typeface="+mn-ea"/>
                <a:cs typeface="+mn-cs"/>
              </a:rPr>
              <a:t> STS </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forhold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til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hvad</a:t>
            </a:r>
            <a:r>
              <a:rPr lang="en-US" sz="1200" kern="1200" dirty="0" smtClean="0">
                <a:solidFill>
                  <a:schemeClr val="tx1"/>
                </a:solidFill>
                <a:latin typeface="+mn-lt"/>
                <a:ea typeface="+mn-ea"/>
                <a:cs typeface="+mn-cs"/>
              </a:rPr>
              <a:t> der </a:t>
            </a:r>
            <a:r>
              <a:rPr lang="en-US" sz="1200" kern="1200" dirty="0" err="1" smtClean="0">
                <a:solidFill>
                  <a:schemeClr val="tx1"/>
                </a:solidFill>
                <a:latin typeface="+mn-lt"/>
                <a:ea typeface="+mn-ea"/>
                <a:cs typeface="+mn-cs"/>
              </a:rPr>
              <a:t>er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blevet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betalt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til</a:t>
            </a:r>
            <a:r>
              <a:rPr lang="en-US" sz="1200" kern="1200" dirty="0" smtClean="0">
                <a:solidFill>
                  <a:schemeClr val="tx1"/>
                </a:solidFill>
                <a:latin typeface="+mn-lt"/>
                <a:ea typeface="+mn-ea"/>
                <a:cs typeface="+mn-cs"/>
              </a:rPr>
              <a:t> KMD for </a:t>
            </a:r>
            <a:r>
              <a:rPr lang="en-US" sz="1200" kern="1200" dirty="0" err="1" smtClean="0">
                <a:solidFill>
                  <a:schemeClr val="tx1"/>
                </a:solidFill>
                <a:latin typeface="+mn-lt"/>
                <a:ea typeface="+mn-ea"/>
                <a:cs typeface="+mn-cs"/>
              </a:rPr>
              <a:t>tilsvarende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systemer</a:t>
            </a:r>
            <a:endParaRPr lang="da-DK" b="1" baseline="0" dirty="0" smtClean="0"/>
          </a:p>
          <a:p>
            <a:endParaRPr lang="da-DK" b="1" baseline="0" dirty="0" smtClean="0"/>
          </a:p>
          <a:p>
            <a:r>
              <a:rPr lang="da-DK" b="1" baseline="0" dirty="0" smtClean="0"/>
              <a:t>En fælleskommunal it-infrastruktur:</a:t>
            </a:r>
          </a:p>
          <a:p>
            <a:r>
              <a:rPr lang="da-DK" sz="1200" b="0" kern="1200" baseline="0" dirty="0" smtClean="0">
                <a:solidFill>
                  <a:schemeClr val="tx1"/>
                </a:solidFill>
                <a:latin typeface="+mn-lt"/>
                <a:ea typeface="+mn-ea"/>
                <a:cs typeface="+mn-cs"/>
              </a:rPr>
              <a:t>Vi i</a:t>
            </a:r>
            <a:r>
              <a:rPr lang="en-US" sz="1200" kern="1200" dirty="0" err="1" smtClean="0">
                <a:solidFill>
                  <a:schemeClr val="tx1"/>
                </a:solidFill>
                <a:latin typeface="+mn-lt"/>
                <a:ea typeface="+mn-ea"/>
                <a:cs typeface="+mn-cs"/>
              </a:rPr>
              <a:t>ndfører</a:t>
            </a:r>
            <a:r>
              <a:rPr lang="en-US" sz="1200" kern="1200" dirty="0" smtClean="0">
                <a:solidFill>
                  <a:schemeClr val="tx1"/>
                </a:solidFill>
                <a:latin typeface="+mn-lt"/>
                <a:ea typeface="+mn-ea"/>
                <a:cs typeface="+mn-cs"/>
              </a:rPr>
              <a:t> en </a:t>
            </a:r>
            <a:r>
              <a:rPr lang="en-US" sz="1200" kern="1200" dirty="0" err="1" smtClean="0">
                <a:solidFill>
                  <a:schemeClr val="tx1"/>
                </a:solidFill>
                <a:latin typeface="+mn-lt"/>
                <a:ea typeface="+mn-ea"/>
                <a:cs typeface="+mn-cs"/>
              </a:rPr>
              <a:t>fælleskommunal</a:t>
            </a:r>
            <a:r>
              <a:rPr lang="en-US" sz="1200" kern="1200" dirty="0" smtClean="0">
                <a:solidFill>
                  <a:schemeClr val="tx1"/>
                </a:solidFill>
                <a:latin typeface="+mn-lt"/>
                <a:ea typeface="+mn-ea"/>
                <a:cs typeface="+mn-cs"/>
              </a:rPr>
              <a:t> it-</a:t>
            </a:r>
            <a:r>
              <a:rPr lang="en-US" sz="1200" kern="1200" dirty="0" err="1" smtClean="0">
                <a:solidFill>
                  <a:schemeClr val="tx1"/>
                </a:solidFill>
                <a:latin typeface="+mn-lt"/>
                <a:ea typeface="+mn-ea"/>
                <a:cs typeface="+mn-cs"/>
              </a:rPr>
              <a:t>infrastruktur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som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benyttes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til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hele</a:t>
            </a:r>
            <a:r>
              <a:rPr lang="en-US" sz="1200" kern="1200" dirty="0" smtClean="0">
                <a:solidFill>
                  <a:schemeClr val="tx1"/>
                </a:solidFill>
                <a:latin typeface="+mn-lt"/>
                <a:ea typeface="+mn-ea"/>
                <a:cs typeface="+mn-cs"/>
              </a:rPr>
              <a:t> den </a:t>
            </a:r>
            <a:r>
              <a:rPr lang="en-US" sz="1200" kern="1200" dirty="0" err="1" smtClean="0">
                <a:solidFill>
                  <a:schemeClr val="tx1"/>
                </a:solidFill>
                <a:latin typeface="+mn-lt"/>
                <a:ea typeface="+mn-ea"/>
                <a:cs typeface="+mn-cs"/>
              </a:rPr>
              <a:t>kommunale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systemportefølje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hvilket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skaber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grundlaget</a:t>
            </a:r>
            <a:r>
              <a:rPr lang="en-US" sz="1200" kern="1200" dirty="0" smtClean="0">
                <a:solidFill>
                  <a:schemeClr val="tx1"/>
                </a:solidFill>
                <a:latin typeface="+mn-lt"/>
                <a:ea typeface="+mn-ea"/>
                <a:cs typeface="+mn-cs"/>
              </a:rPr>
              <a:t> for en </a:t>
            </a:r>
            <a:r>
              <a:rPr lang="en-US" sz="1200" kern="1200" dirty="0" err="1" smtClean="0">
                <a:solidFill>
                  <a:schemeClr val="tx1"/>
                </a:solidFill>
                <a:latin typeface="+mn-lt"/>
                <a:ea typeface="+mn-ea"/>
                <a:cs typeface="+mn-cs"/>
              </a:rPr>
              <a:t>effektiv</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offentlig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sektor</a:t>
            </a:r>
            <a:r>
              <a:rPr lang="en-US" sz="1200" kern="1200" dirty="0" smtClean="0">
                <a:solidFill>
                  <a:schemeClr val="tx1"/>
                </a:solidFill>
                <a:latin typeface="+mn-lt"/>
                <a:ea typeface="+mn-ea"/>
                <a:cs typeface="+mn-cs"/>
              </a:rPr>
              <a:t>, der </a:t>
            </a:r>
            <a:r>
              <a:rPr lang="en-US" sz="1200" kern="1200" dirty="0" err="1" smtClean="0">
                <a:solidFill>
                  <a:schemeClr val="tx1"/>
                </a:solidFill>
                <a:latin typeface="+mn-lt"/>
                <a:ea typeface="+mn-ea"/>
                <a:cs typeface="+mn-cs"/>
              </a:rPr>
              <a:t>kan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arbejde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sammen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på</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tværs</a:t>
            </a:r>
            <a:endParaRPr lang="da-DK" sz="1200" b="1" kern="1200" dirty="0" smtClean="0">
              <a:solidFill>
                <a:schemeClr val="tx1"/>
              </a:solidFill>
              <a:effectLst/>
              <a:latin typeface="+mn-lt"/>
              <a:ea typeface="+mn-ea"/>
              <a:cs typeface="+mn-cs"/>
            </a:endParaRP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Monopolbruddet omtales af mange kommuner som et paradigmeskifte, hvor kommunerne nu i langt højere grad skal tage ansvar for bl.a. implementeringen af løsningerne og it-arkitekturen. Der er ikke blot tale om 1:1-udskiftninger af KMD Aktiv, KMD Dagpenge og KMD Sag,</a:t>
            </a:r>
            <a:r>
              <a:rPr lang="da-DK" sz="1200" kern="1200" baseline="0" dirty="0" smtClean="0">
                <a:solidFill>
                  <a:schemeClr val="tx1"/>
                </a:solidFill>
                <a:effectLst/>
                <a:latin typeface="+mn-lt"/>
                <a:ea typeface="+mn-ea"/>
                <a:cs typeface="+mn-cs"/>
              </a:rPr>
              <a:t> f</a:t>
            </a:r>
            <a:r>
              <a:rPr lang="da-DK" sz="1200" kern="1200" dirty="0" smtClean="0">
                <a:solidFill>
                  <a:schemeClr val="tx1"/>
                </a:solidFill>
                <a:effectLst/>
                <a:latin typeface="+mn-lt"/>
                <a:ea typeface="+mn-ea"/>
                <a:cs typeface="+mn-cs"/>
              </a:rPr>
              <a:t>or samtidig får man en fælleskommunal infrastruktur bestående af Støttesystemerne og Serviceplatformen. </a:t>
            </a: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Støttesystemerne muliggør på længere sigt smidigere og mere sammenhængende arbejdsgange og genbrug af funktionalitet, og kommunerne skal tidligt i forløbet afklare sit ambitionsniveau ift., hvor meget man ønsker at udbrede Støttesystemerne. Ønsker man virkelig et paradigmeskifte, kræver det en analyse af kommunens it-arkitektur, ligesom man skal huske at stille de relevante krav til leverandører ved systemanskaffelser.</a:t>
            </a:r>
          </a:p>
          <a:p>
            <a:pPr lvl="1"/>
            <a:endParaRPr lang="da-DK" sz="1200" kern="1200" baseline="0" dirty="0" smtClean="0">
              <a:solidFill>
                <a:schemeClr val="tx1"/>
              </a:solidFill>
              <a:effectLst/>
              <a:latin typeface="+mn-lt"/>
              <a:ea typeface="+mn-ea"/>
              <a:cs typeface="+mn-cs"/>
            </a:endParaRPr>
          </a:p>
          <a:p>
            <a:pPr lvl="0"/>
            <a:r>
              <a:rPr lang="da-DK" b="1" kern="1200" baseline="0" dirty="0" smtClean="0">
                <a:solidFill>
                  <a:schemeClr val="tx1"/>
                </a:solidFill>
                <a:effectLst/>
                <a:latin typeface="+mn-lt"/>
                <a:ea typeface="+mn-ea"/>
                <a:cs typeface="+mn-cs"/>
              </a:rPr>
              <a:t>Andre potentielle lokale gevinster</a:t>
            </a:r>
          </a:p>
          <a:p>
            <a:pPr lvl="0"/>
            <a:r>
              <a:rPr lang="da-DK" dirty="0" smtClean="0"/>
              <a:t>Kommunerne bør</a:t>
            </a:r>
            <a:r>
              <a:rPr lang="da-DK" baseline="0" dirty="0" smtClean="0"/>
              <a:t> også tage </a:t>
            </a:r>
            <a:r>
              <a:rPr lang="da-DK" dirty="0" smtClean="0"/>
              <a:t>stilling til de </a:t>
            </a:r>
            <a:r>
              <a:rPr lang="da-DK" b="1" dirty="0" smtClean="0"/>
              <a:t>potentielle kvalitets- og effektiviseringsgevinster</a:t>
            </a:r>
            <a:r>
              <a:rPr lang="da-DK" dirty="0" smtClean="0"/>
              <a:t> ved optimering</a:t>
            </a:r>
            <a:r>
              <a:rPr lang="da-DK" baseline="0" dirty="0" smtClean="0"/>
              <a:t> af</a:t>
            </a:r>
            <a:r>
              <a:rPr lang="da-DK" dirty="0" smtClean="0"/>
              <a:t> arbejdsgange og en mere fleksibel it-arkitektur:</a:t>
            </a:r>
          </a:p>
          <a:p>
            <a:pPr marL="171450" lvl="0" indent="-171450">
              <a:buFont typeface="Arial"/>
              <a:buChar char="•"/>
            </a:pPr>
            <a:r>
              <a:rPr lang="da-DK" dirty="0" smtClean="0"/>
              <a:t>Ønsker man på kort sigt kun at komme sikkert i mål med monopolbruddet</a:t>
            </a:r>
            <a:r>
              <a:rPr lang="da-DK" baseline="0" dirty="0" smtClean="0"/>
              <a:t> (med en minimumsimplementering af KY, KSD og SAPA)</a:t>
            </a:r>
            <a:r>
              <a:rPr lang="da-DK" dirty="0" smtClean="0"/>
              <a:t>? </a:t>
            </a:r>
          </a:p>
          <a:p>
            <a:pPr marL="171450" lvl="0" indent="-171450">
              <a:buFont typeface="Arial"/>
              <a:buChar char="•"/>
            </a:pPr>
            <a:r>
              <a:rPr lang="da-DK" dirty="0" smtClean="0"/>
              <a:t>Eller er man mere ambitiøs og laver analyser i hele kommunen af, om SAPA vil kunne bibringe værdi for brugere, som ikke hidtil har benyttet KMD Sag?</a:t>
            </a:r>
          </a:p>
          <a:p>
            <a:pPr marL="171450" lvl="0" indent="-171450">
              <a:buFont typeface="Arial"/>
              <a:buChar char="•"/>
            </a:pPr>
            <a:r>
              <a:rPr lang="da-DK" dirty="0" smtClean="0"/>
              <a:t>Hvor ambitiøse er man ift. helhedsorienteret</a:t>
            </a:r>
            <a:r>
              <a:rPr lang="da-DK" baseline="0" dirty="0" smtClean="0"/>
              <a:t> sagsbehandling – og hvilke politik har man omkring, hvem der må se hvad?</a:t>
            </a:r>
            <a:r>
              <a:rPr lang="da-DK" dirty="0" smtClean="0"/>
              <a:t> </a:t>
            </a:r>
          </a:p>
          <a:p>
            <a:pPr marL="171450" lvl="0" indent="-171450">
              <a:buFont typeface="Arial"/>
              <a:buChar char="•"/>
            </a:pPr>
            <a:r>
              <a:rPr lang="da-DK" dirty="0" smtClean="0"/>
              <a:t>Begynder man allerede nu at benytte services på Serviceplatformen for at blive fortrolig med konceptet og på sigt kunne spare penge på data? </a:t>
            </a:r>
          </a:p>
          <a:p>
            <a:pPr marL="171450" lvl="0" indent="-171450">
              <a:buFont typeface="Arial"/>
              <a:buChar char="•"/>
            </a:pPr>
            <a:r>
              <a:rPr lang="da-DK" dirty="0" smtClean="0"/>
              <a:t>Og begynder man konsekvent at indarbejde de relevante krav til leverandørerne, når man anskaffer systemer, så de</a:t>
            </a:r>
            <a:r>
              <a:rPr lang="da-DK" baseline="0" dirty="0" smtClean="0"/>
              <a:t> </a:t>
            </a:r>
            <a:r>
              <a:rPr lang="da-DK" dirty="0" smtClean="0"/>
              <a:t>kan blive omlagt til Støttesystemerne, når monopolbruddet er succesfuldt implementeret i alle 98 kommuner.</a:t>
            </a:r>
            <a:endParaRPr lang="da-DK" baseline="0" dirty="0" smtClean="0"/>
          </a:p>
          <a:p>
            <a:pPr lvl="1"/>
            <a:endParaRPr lang="da-DK" sz="1200" kern="1200" dirty="0" smtClean="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10"/>
          </p:nvPr>
        </p:nvSpPr>
        <p:spPr/>
        <p:txBody>
          <a:bodyPr/>
          <a:lstStyle/>
          <a:p>
            <a:fld id="{4392E6D7-E7CA-43FB-AE7D-25E4F59237F4}" type="slidenum">
              <a:rPr lang="da-DK" smtClean="0"/>
              <a:t>5</a:t>
            </a:fld>
            <a:endParaRPr lang="da-DK"/>
          </a:p>
        </p:txBody>
      </p:sp>
    </p:spTree>
    <p:extLst>
      <p:ext uri="{BB962C8B-B14F-4D97-AF65-F5344CB8AC3E}">
        <p14:creationId xmlns:p14="http://schemas.microsoft.com/office/powerpoint/2010/main" val="2451105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Husk at du kan plukke i slides: Du kan anvende denne slide til at fortælle om monopolbruddet eller i stedet anvende den forrige slide, som har</a:t>
            </a:r>
            <a:r>
              <a:rPr lang="da-DK" baseline="0" dirty="0" smtClean="0"/>
              <a:t> samme indhold, men er mere teksttung. </a:t>
            </a:r>
          </a:p>
          <a:p>
            <a:pPr marL="0" marR="0" indent="0" algn="l" defTabSz="914400" rtl="0" eaLnBrk="1" fontAlgn="auto" latinLnBrk="0" hangingPunct="1">
              <a:lnSpc>
                <a:spcPct val="100000"/>
              </a:lnSpc>
              <a:spcBef>
                <a:spcPts val="0"/>
              </a:spcBef>
              <a:spcAft>
                <a:spcPts val="0"/>
              </a:spcAft>
              <a:buClrTx/>
              <a:buSzTx/>
              <a:buFontTx/>
              <a:buNone/>
              <a:tabLst/>
              <a:defRPr/>
            </a:pPr>
            <a:endParaRPr lang="da-DK" baseline="0" dirty="0" smtClean="0"/>
          </a:p>
          <a:p>
            <a:pPr lvl="1"/>
            <a:endParaRPr lang="da-DK" sz="1200" kern="1200" baseline="0" dirty="0" smtClean="0">
              <a:solidFill>
                <a:schemeClr val="tx1"/>
              </a:solidFill>
              <a:effectLst/>
              <a:latin typeface="+mn-lt"/>
              <a:ea typeface="+mn-ea"/>
              <a:cs typeface="+mn-cs"/>
            </a:endParaRPr>
          </a:p>
          <a:p>
            <a:pPr lvl="0"/>
            <a:r>
              <a:rPr lang="da-DK" b="1" kern="1200" baseline="0" dirty="0" smtClean="0">
                <a:solidFill>
                  <a:schemeClr val="tx1"/>
                </a:solidFill>
                <a:effectLst/>
                <a:latin typeface="+mn-lt"/>
                <a:ea typeface="+mn-ea"/>
                <a:cs typeface="+mn-cs"/>
              </a:rPr>
              <a:t>Hvorfor monopolbrud?</a:t>
            </a:r>
          </a:p>
          <a:p>
            <a:pPr lvl="0"/>
            <a:r>
              <a:rPr lang="da-DK" dirty="0" smtClean="0"/>
              <a:t>Først og fremmest </a:t>
            </a:r>
            <a:r>
              <a:rPr lang="da-DK" b="1" dirty="0" err="1" smtClean="0"/>
              <a:t>afløfter</a:t>
            </a:r>
            <a:r>
              <a:rPr lang="da-DK" b="1" baseline="0" dirty="0" smtClean="0"/>
              <a:t> vi udbudspligten</a:t>
            </a:r>
            <a:r>
              <a:rPr lang="da-DK" b="0" baseline="0" dirty="0" smtClean="0"/>
              <a:t>, så it-systemerne i kommunerne bliver lovliggjort. V</a:t>
            </a:r>
            <a:r>
              <a:rPr lang="en-US" sz="1200" kern="1200" baseline="0" dirty="0" err="1" smtClean="0">
                <a:solidFill>
                  <a:schemeClr val="tx1"/>
                </a:solidFill>
                <a:latin typeface="+mn-lt"/>
                <a:ea typeface="+mn-ea"/>
                <a:cs typeface="+mn-cs"/>
              </a:rPr>
              <a:t>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får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a:t>
            </a:r>
            <a:r>
              <a:rPr lang="en-US" sz="1200" kern="1200" dirty="0" err="1" smtClean="0">
                <a:solidFill>
                  <a:schemeClr val="tx1"/>
                </a:solidFill>
                <a:latin typeface="+mn-lt"/>
                <a:ea typeface="+mn-ea"/>
                <a:cs typeface="+mn-cs"/>
              </a:rPr>
              <a:t>ikkerhed</a:t>
            </a:r>
            <a:r>
              <a:rPr lang="en-US" sz="1200" kern="1200" dirty="0" smtClean="0">
                <a:solidFill>
                  <a:schemeClr val="tx1"/>
                </a:solidFill>
                <a:latin typeface="+mn-lt"/>
                <a:ea typeface="+mn-ea"/>
                <a:cs typeface="+mn-cs"/>
              </a:rPr>
              <a:t> for at </a:t>
            </a:r>
            <a:r>
              <a:rPr lang="en-US" sz="1200" kern="1200" dirty="0" err="1" smtClean="0">
                <a:solidFill>
                  <a:schemeClr val="tx1"/>
                </a:solidFill>
                <a:latin typeface="+mn-lt"/>
                <a:ea typeface="+mn-ea"/>
                <a:cs typeface="+mn-cs"/>
              </a:rPr>
              <a:t>udbudsreglerne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persondataloven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overholdt</a:t>
            </a:r>
            <a:r>
              <a:rPr lang="en-US" sz="1200" kern="1200" dirty="0" smtClean="0">
                <a:solidFill>
                  <a:schemeClr val="tx1"/>
                </a:solidFill>
                <a:latin typeface="+mn-lt"/>
                <a:ea typeface="+mn-ea"/>
                <a:cs typeface="+mn-cs"/>
              </a:rPr>
              <a:t>. </a:t>
            </a:r>
            <a:endParaRPr lang="da-DK" baseline="0" dirty="0" smtClean="0"/>
          </a:p>
          <a:p>
            <a:pPr lvl="1"/>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1" kern="1200" baseline="0" dirty="0" smtClean="0">
                <a:solidFill>
                  <a:schemeClr val="tx1"/>
                </a:solidFill>
                <a:effectLst/>
                <a:latin typeface="+mn-lt"/>
                <a:ea typeface="+mn-ea"/>
                <a:cs typeface="+mn-cs"/>
              </a:rPr>
              <a:t>Konkurrenceudsættelse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Vi</a:t>
            </a:r>
            <a:r>
              <a:rPr lang="en-US" sz="1200"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k</a:t>
            </a:r>
            <a:r>
              <a:rPr lang="en-US" sz="1200" b="1" kern="1200" dirty="0" err="1" smtClean="0">
                <a:solidFill>
                  <a:schemeClr val="tx1"/>
                </a:solidFill>
                <a:latin typeface="+mn-lt"/>
                <a:ea typeface="+mn-ea"/>
                <a:cs typeface="+mn-cs"/>
              </a:rPr>
              <a:t>onkurrenceudsætter</a:t>
            </a:r>
            <a:r>
              <a:rPr lang="en-US" sz="1200" kern="1200" dirty="0" smtClean="0">
                <a:solidFill>
                  <a:schemeClr val="tx1"/>
                </a:solidFill>
                <a:latin typeface="+mn-lt"/>
                <a:ea typeface="+mn-ea"/>
                <a:cs typeface="+mn-cs"/>
              </a:rPr>
              <a:t> KMD </a:t>
            </a:r>
            <a:r>
              <a:rPr lang="en-US" sz="1200" kern="1200" dirty="0" err="1" smtClean="0">
                <a:solidFill>
                  <a:schemeClr val="tx1"/>
                </a:solidFill>
                <a:latin typeface="+mn-lt"/>
                <a:ea typeface="+mn-ea"/>
                <a:cs typeface="+mn-cs"/>
              </a:rPr>
              <a:t>Aktiv</a:t>
            </a:r>
            <a:r>
              <a:rPr lang="en-US" sz="1200" kern="1200" dirty="0" smtClean="0">
                <a:solidFill>
                  <a:schemeClr val="tx1"/>
                </a:solidFill>
                <a:latin typeface="+mn-lt"/>
                <a:ea typeface="+mn-ea"/>
                <a:cs typeface="+mn-cs"/>
              </a:rPr>
              <a:t>, KMD </a:t>
            </a:r>
            <a:r>
              <a:rPr lang="en-US" sz="1200" kern="1200" dirty="0" err="1" smtClean="0">
                <a:solidFill>
                  <a:schemeClr val="tx1"/>
                </a:solidFill>
                <a:latin typeface="+mn-lt"/>
                <a:ea typeface="+mn-ea"/>
                <a:cs typeface="+mn-cs"/>
              </a:rPr>
              <a:t>Dagpenge</a:t>
            </a:r>
            <a:r>
              <a:rPr lang="en-US" sz="1200" kern="1200" dirty="0" smtClean="0">
                <a:solidFill>
                  <a:schemeClr val="tx1"/>
                </a:solidFill>
                <a:latin typeface="+mn-lt"/>
                <a:ea typeface="+mn-ea"/>
                <a:cs typeface="+mn-cs"/>
              </a:rPr>
              <a:t>, KMD Sag </a:t>
            </a:r>
            <a:r>
              <a:rPr lang="en-US" sz="1200" kern="1200" dirty="0" err="1" smtClean="0">
                <a:solidFill>
                  <a:schemeClr val="tx1"/>
                </a:solidFill>
                <a:latin typeface="+mn-lt"/>
                <a:ea typeface="+mn-ea"/>
                <a:cs typeface="+mn-cs"/>
              </a:rPr>
              <a:t>og</a:t>
            </a:r>
            <a:r>
              <a:rPr lang="en-US" sz="1200" kern="1200" dirty="0" smtClean="0">
                <a:solidFill>
                  <a:schemeClr val="tx1"/>
                </a:solidFill>
                <a:latin typeface="+mn-lt"/>
                <a:ea typeface="+mn-ea"/>
                <a:cs typeface="+mn-cs"/>
              </a:rPr>
              <a:t> KMD ESR. K</a:t>
            </a:r>
            <a:r>
              <a:rPr lang="da-DK" b="0" dirty="0" err="1" smtClean="0"/>
              <a:t>onkurrence</a:t>
            </a:r>
            <a:r>
              <a:rPr lang="da-DK" dirty="0" smtClean="0"/>
              <a:t> på det kommunale it-marked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sikrer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effektive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billige</a:t>
            </a:r>
            <a:r>
              <a:rPr lang="en-US" sz="1200" kern="1200" baseline="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løsninger</a:t>
            </a:r>
            <a:r>
              <a:rPr lang="da-DK" sz="1200" kern="1200" dirty="0" smtClean="0">
                <a:solidFill>
                  <a:schemeClr val="tx1"/>
                </a:solidFill>
                <a:latin typeface="+mn-lt"/>
                <a:ea typeface="+mn-ea"/>
                <a:cs typeface="+mn-cs"/>
              </a:rPr>
              <a:t>.</a:t>
            </a:r>
            <a:r>
              <a:rPr lang="da-DK" sz="1200" kern="1200" baseline="0" dirty="0" smtClean="0">
                <a:solidFill>
                  <a:schemeClr val="tx1"/>
                </a:solidFill>
                <a:latin typeface="+mn-lt"/>
                <a:ea typeface="+mn-ea"/>
                <a:cs typeface="+mn-cs"/>
              </a:rPr>
              <a:t> </a:t>
            </a:r>
            <a:r>
              <a:rPr lang="da-DK" dirty="0" smtClean="0"/>
              <a:t>Det drejer sig også</a:t>
            </a:r>
            <a:r>
              <a:rPr lang="da-DK" baseline="0" dirty="0" smtClean="0"/>
              <a:t> </a:t>
            </a:r>
            <a:r>
              <a:rPr lang="da-DK" dirty="0" smtClean="0"/>
              <a:t>om at demonstrere, at kommunerne evner at drive komplekse digitaliseringsprojekter i fællesskab.</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De kommende løsninger – Kommunernes Sygedagpengesystem (erstatter KMD Dagpenge), Kommunernes Ydelsessystem (erstatter KMD Aktiv) og SAPA (erstatter sammen med støttesystemerne samt lokalindkøbte ESDH-systemer KMD Sag) – it-understøtter vitale områder i kommunerne, herunder beregning og udbetaling af kontanthjælp og sygedagpenge samt understøttelse af overblik over borgeren til gavn for en helhedsorienteret sagsbehandling. </a:t>
            </a:r>
          </a:p>
          <a:p>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1" kern="1200" baseline="0" dirty="0" smtClean="0">
                <a:solidFill>
                  <a:schemeClr val="tx1"/>
                </a:solidFill>
                <a:effectLst/>
                <a:latin typeface="+mn-lt"/>
                <a:ea typeface="+mn-ea"/>
                <a:cs typeface="+mn-cs"/>
              </a:rPr>
              <a:t>Økonomisk gevinst</a:t>
            </a:r>
          </a:p>
          <a:p>
            <a:r>
              <a:rPr lang="en-US" sz="1200" kern="1200" dirty="0" smtClean="0">
                <a:solidFill>
                  <a:schemeClr val="tx1"/>
                </a:solidFill>
                <a:latin typeface="+mn-lt"/>
                <a:ea typeface="+mn-ea"/>
                <a:cs typeface="+mn-cs"/>
              </a:rPr>
              <a:t>Vi</a:t>
            </a:r>
            <a:r>
              <a:rPr lang="en-US" sz="1200" kern="1200" baseline="0" dirty="0" smtClean="0">
                <a:solidFill>
                  <a:schemeClr val="tx1"/>
                </a:solidFill>
                <a:latin typeface="+mn-lt"/>
                <a:ea typeface="+mn-ea"/>
                <a:cs typeface="+mn-cs"/>
              </a:rPr>
              <a:t> g</a:t>
            </a:r>
            <a:r>
              <a:rPr lang="en-US" sz="1200" kern="1200" dirty="0" smtClean="0">
                <a:solidFill>
                  <a:schemeClr val="tx1"/>
                </a:solidFill>
                <a:latin typeface="+mn-lt"/>
                <a:ea typeface="+mn-ea"/>
                <a:cs typeface="+mn-cs"/>
              </a:rPr>
              <a:t>iver </a:t>
            </a:r>
            <a:r>
              <a:rPr lang="en-US" sz="1200" kern="1200" dirty="0" err="1" smtClean="0">
                <a:solidFill>
                  <a:schemeClr val="tx1"/>
                </a:solidFill>
                <a:latin typeface="+mn-lt"/>
                <a:ea typeface="+mn-ea"/>
                <a:cs typeface="+mn-cs"/>
              </a:rPr>
              <a:t>kommunerne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som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sektor</a:t>
            </a:r>
            <a:r>
              <a:rPr lang="en-US" sz="1200" kern="1200" dirty="0" smtClean="0">
                <a:solidFill>
                  <a:schemeClr val="tx1"/>
                </a:solidFill>
                <a:latin typeface="+mn-lt"/>
                <a:ea typeface="+mn-ea"/>
                <a:cs typeface="+mn-cs"/>
              </a:rPr>
              <a:t> en </a:t>
            </a:r>
            <a:r>
              <a:rPr lang="en-US" sz="1200" b="1" kern="1200" dirty="0" err="1" smtClean="0">
                <a:solidFill>
                  <a:schemeClr val="tx1"/>
                </a:solidFill>
                <a:latin typeface="+mn-lt"/>
                <a:ea typeface="+mn-ea"/>
                <a:cs typeface="+mn-cs"/>
              </a:rPr>
              <a:t>licensbesparelse</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på</a:t>
            </a:r>
            <a:r>
              <a:rPr lang="en-US" sz="1200" b="1" kern="1200" dirty="0" smtClean="0">
                <a:solidFill>
                  <a:schemeClr val="tx1"/>
                </a:solidFill>
                <a:latin typeface="+mn-lt"/>
                <a:ea typeface="+mn-ea"/>
                <a:cs typeface="+mn-cs"/>
              </a:rPr>
              <a:t> 25 pct. </a:t>
            </a:r>
            <a:r>
              <a:rPr lang="en-US" sz="1200" kern="1200" dirty="0" smtClean="0">
                <a:solidFill>
                  <a:schemeClr val="tx1"/>
                </a:solidFill>
                <a:latin typeface="+mn-lt"/>
                <a:ea typeface="+mn-ea"/>
                <a:cs typeface="+mn-cs"/>
              </a:rPr>
              <a:t>med SAPA, KSD, KY </a:t>
            </a:r>
            <a:r>
              <a:rPr lang="en-US" sz="1200" kern="1200" dirty="0" err="1" smtClean="0">
                <a:solidFill>
                  <a:schemeClr val="tx1"/>
                </a:solidFill>
                <a:latin typeface="+mn-lt"/>
                <a:ea typeface="+mn-ea"/>
                <a:cs typeface="+mn-cs"/>
              </a:rPr>
              <a:t>og</a:t>
            </a:r>
            <a:r>
              <a:rPr lang="en-US" sz="1200" kern="1200" dirty="0" smtClean="0">
                <a:solidFill>
                  <a:schemeClr val="tx1"/>
                </a:solidFill>
                <a:latin typeface="+mn-lt"/>
                <a:ea typeface="+mn-ea"/>
                <a:cs typeface="+mn-cs"/>
              </a:rPr>
              <a:t> STS </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forhold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til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hvad</a:t>
            </a:r>
            <a:r>
              <a:rPr lang="en-US" sz="1200" kern="1200" dirty="0" smtClean="0">
                <a:solidFill>
                  <a:schemeClr val="tx1"/>
                </a:solidFill>
                <a:latin typeface="+mn-lt"/>
                <a:ea typeface="+mn-ea"/>
                <a:cs typeface="+mn-cs"/>
              </a:rPr>
              <a:t> der </a:t>
            </a:r>
            <a:r>
              <a:rPr lang="en-US" sz="1200" kern="1200" dirty="0" err="1" smtClean="0">
                <a:solidFill>
                  <a:schemeClr val="tx1"/>
                </a:solidFill>
                <a:latin typeface="+mn-lt"/>
                <a:ea typeface="+mn-ea"/>
                <a:cs typeface="+mn-cs"/>
              </a:rPr>
              <a:t>er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blevet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betalt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til</a:t>
            </a:r>
            <a:r>
              <a:rPr lang="en-US" sz="1200" kern="1200" dirty="0" smtClean="0">
                <a:solidFill>
                  <a:schemeClr val="tx1"/>
                </a:solidFill>
                <a:latin typeface="+mn-lt"/>
                <a:ea typeface="+mn-ea"/>
                <a:cs typeface="+mn-cs"/>
              </a:rPr>
              <a:t> KMD for </a:t>
            </a:r>
            <a:r>
              <a:rPr lang="en-US" sz="1200" kern="1200" dirty="0" err="1" smtClean="0">
                <a:solidFill>
                  <a:schemeClr val="tx1"/>
                </a:solidFill>
                <a:latin typeface="+mn-lt"/>
                <a:ea typeface="+mn-ea"/>
                <a:cs typeface="+mn-cs"/>
              </a:rPr>
              <a:t>tilsvarende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systemer</a:t>
            </a:r>
            <a:endParaRPr lang="da-DK" b="1" baseline="0" dirty="0" smtClean="0"/>
          </a:p>
          <a:p>
            <a:endParaRPr lang="da-DK" b="1" baseline="0" dirty="0" smtClean="0"/>
          </a:p>
          <a:p>
            <a:r>
              <a:rPr lang="da-DK" b="1" baseline="0" dirty="0" smtClean="0"/>
              <a:t>En fælleskommunal it-infrastruktur:</a:t>
            </a:r>
          </a:p>
          <a:p>
            <a:r>
              <a:rPr lang="da-DK" sz="1200" b="0" kern="1200" baseline="0" dirty="0" smtClean="0">
                <a:solidFill>
                  <a:schemeClr val="tx1"/>
                </a:solidFill>
                <a:latin typeface="+mn-lt"/>
                <a:ea typeface="+mn-ea"/>
                <a:cs typeface="+mn-cs"/>
              </a:rPr>
              <a:t>Vi i</a:t>
            </a:r>
            <a:r>
              <a:rPr lang="en-US" sz="1200" kern="1200" dirty="0" err="1" smtClean="0">
                <a:solidFill>
                  <a:schemeClr val="tx1"/>
                </a:solidFill>
                <a:latin typeface="+mn-lt"/>
                <a:ea typeface="+mn-ea"/>
                <a:cs typeface="+mn-cs"/>
              </a:rPr>
              <a:t>ndfører</a:t>
            </a:r>
            <a:r>
              <a:rPr lang="en-US" sz="1200" kern="1200" dirty="0" smtClean="0">
                <a:solidFill>
                  <a:schemeClr val="tx1"/>
                </a:solidFill>
                <a:latin typeface="+mn-lt"/>
                <a:ea typeface="+mn-ea"/>
                <a:cs typeface="+mn-cs"/>
              </a:rPr>
              <a:t> en </a:t>
            </a:r>
            <a:r>
              <a:rPr lang="en-US" sz="1200" kern="1200" dirty="0" err="1" smtClean="0">
                <a:solidFill>
                  <a:schemeClr val="tx1"/>
                </a:solidFill>
                <a:latin typeface="+mn-lt"/>
                <a:ea typeface="+mn-ea"/>
                <a:cs typeface="+mn-cs"/>
              </a:rPr>
              <a:t>fælleskommunal</a:t>
            </a:r>
            <a:r>
              <a:rPr lang="en-US" sz="1200" kern="1200" dirty="0" smtClean="0">
                <a:solidFill>
                  <a:schemeClr val="tx1"/>
                </a:solidFill>
                <a:latin typeface="+mn-lt"/>
                <a:ea typeface="+mn-ea"/>
                <a:cs typeface="+mn-cs"/>
              </a:rPr>
              <a:t> it-</a:t>
            </a:r>
            <a:r>
              <a:rPr lang="en-US" sz="1200" kern="1200" dirty="0" err="1" smtClean="0">
                <a:solidFill>
                  <a:schemeClr val="tx1"/>
                </a:solidFill>
                <a:latin typeface="+mn-lt"/>
                <a:ea typeface="+mn-ea"/>
                <a:cs typeface="+mn-cs"/>
              </a:rPr>
              <a:t>infrastruktur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som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benyttes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til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hele</a:t>
            </a:r>
            <a:r>
              <a:rPr lang="en-US" sz="1200" kern="1200" dirty="0" smtClean="0">
                <a:solidFill>
                  <a:schemeClr val="tx1"/>
                </a:solidFill>
                <a:latin typeface="+mn-lt"/>
                <a:ea typeface="+mn-ea"/>
                <a:cs typeface="+mn-cs"/>
              </a:rPr>
              <a:t> den </a:t>
            </a:r>
            <a:r>
              <a:rPr lang="en-US" sz="1200" kern="1200" dirty="0" err="1" smtClean="0">
                <a:solidFill>
                  <a:schemeClr val="tx1"/>
                </a:solidFill>
                <a:latin typeface="+mn-lt"/>
                <a:ea typeface="+mn-ea"/>
                <a:cs typeface="+mn-cs"/>
              </a:rPr>
              <a:t>kommunale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systemportefølje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hvilket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skaber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grundlaget</a:t>
            </a:r>
            <a:r>
              <a:rPr lang="en-US" sz="1200" kern="1200" dirty="0" smtClean="0">
                <a:solidFill>
                  <a:schemeClr val="tx1"/>
                </a:solidFill>
                <a:latin typeface="+mn-lt"/>
                <a:ea typeface="+mn-ea"/>
                <a:cs typeface="+mn-cs"/>
              </a:rPr>
              <a:t> for en </a:t>
            </a:r>
            <a:r>
              <a:rPr lang="en-US" sz="1200" kern="1200" dirty="0" err="1" smtClean="0">
                <a:solidFill>
                  <a:schemeClr val="tx1"/>
                </a:solidFill>
                <a:latin typeface="+mn-lt"/>
                <a:ea typeface="+mn-ea"/>
                <a:cs typeface="+mn-cs"/>
              </a:rPr>
              <a:t>effektiv</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offentlig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sektor</a:t>
            </a:r>
            <a:r>
              <a:rPr lang="en-US" sz="1200" kern="1200" dirty="0" smtClean="0">
                <a:solidFill>
                  <a:schemeClr val="tx1"/>
                </a:solidFill>
                <a:latin typeface="+mn-lt"/>
                <a:ea typeface="+mn-ea"/>
                <a:cs typeface="+mn-cs"/>
              </a:rPr>
              <a:t>, der </a:t>
            </a:r>
            <a:r>
              <a:rPr lang="en-US" sz="1200" kern="1200" dirty="0" err="1" smtClean="0">
                <a:solidFill>
                  <a:schemeClr val="tx1"/>
                </a:solidFill>
                <a:latin typeface="+mn-lt"/>
                <a:ea typeface="+mn-ea"/>
                <a:cs typeface="+mn-cs"/>
              </a:rPr>
              <a:t>kan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arbejde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sammen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på</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tværs</a:t>
            </a:r>
            <a:endParaRPr lang="da-DK" sz="1200" b="1" kern="1200" dirty="0" smtClean="0">
              <a:solidFill>
                <a:schemeClr val="tx1"/>
              </a:solidFill>
              <a:effectLst/>
              <a:latin typeface="+mn-lt"/>
              <a:ea typeface="+mn-ea"/>
              <a:cs typeface="+mn-cs"/>
            </a:endParaRP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Monopolbruddet omtales af mange kommuner som et paradigmeskifte, hvor kommunerne nu i langt højere grad skal tage ansvar for bl.a. implementeringen af løsningerne og it-arkitekturen. Der er ikke blot tale om 1:1-udskiftninger af KMD Aktiv, KMD Dagpenge og KMD Sag,</a:t>
            </a:r>
            <a:r>
              <a:rPr lang="da-DK" sz="1200" kern="1200" baseline="0" dirty="0" smtClean="0">
                <a:solidFill>
                  <a:schemeClr val="tx1"/>
                </a:solidFill>
                <a:effectLst/>
                <a:latin typeface="+mn-lt"/>
                <a:ea typeface="+mn-ea"/>
                <a:cs typeface="+mn-cs"/>
              </a:rPr>
              <a:t> f</a:t>
            </a:r>
            <a:r>
              <a:rPr lang="da-DK" sz="1200" kern="1200" dirty="0" smtClean="0">
                <a:solidFill>
                  <a:schemeClr val="tx1"/>
                </a:solidFill>
                <a:effectLst/>
                <a:latin typeface="+mn-lt"/>
                <a:ea typeface="+mn-ea"/>
                <a:cs typeface="+mn-cs"/>
              </a:rPr>
              <a:t>or samtidig får man en fælleskommunal infrastruktur bestående af Støttesystemerne og Serviceplatformen. </a:t>
            </a: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Støttesystemerne muliggør på længere sigt smidigere og mere sammenhængende arbejdsgange og genbrug af funktionalitet, og kommunerne skal tidligt i forløbet afklare sit ambitionsniveau ift., hvor meget man ønsker at udbrede Støttesystemerne. Ønsker man virkelig et paradigmeskifte, kræver det en analyse af kommunens it-arkitektur, ligesom man skal huske at stille de relevante krav til leverandører ved systemanskaffelser.</a:t>
            </a:r>
          </a:p>
          <a:p>
            <a:pPr lvl="1"/>
            <a:endParaRPr lang="da-DK" sz="1200" kern="1200" baseline="0" dirty="0" smtClean="0">
              <a:solidFill>
                <a:schemeClr val="tx1"/>
              </a:solidFill>
              <a:effectLst/>
              <a:latin typeface="+mn-lt"/>
              <a:ea typeface="+mn-ea"/>
              <a:cs typeface="+mn-cs"/>
            </a:endParaRPr>
          </a:p>
          <a:p>
            <a:pPr lvl="0"/>
            <a:r>
              <a:rPr lang="da-DK" b="1" kern="1200" baseline="0" dirty="0" smtClean="0">
                <a:solidFill>
                  <a:schemeClr val="tx1"/>
                </a:solidFill>
                <a:effectLst/>
                <a:latin typeface="+mn-lt"/>
                <a:ea typeface="+mn-ea"/>
                <a:cs typeface="+mn-cs"/>
              </a:rPr>
              <a:t>Andre potentielle lokale gevinster</a:t>
            </a:r>
          </a:p>
          <a:p>
            <a:pPr lvl="0"/>
            <a:r>
              <a:rPr lang="da-DK" dirty="0" smtClean="0"/>
              <a:t>Kommunerne bør</a:t>
            </a:r>
            <a:r>
              <a:rPr lang="da-DK" baseline="0" dirty="0" smtClean="0"/>
              <a:t> også tage </a:t>
            </a:r>
            <a:r>
              <a:rPr lang="da-DK" dirty="0" smtClean="0"/>
              <a:t>stilling til de </a:t>
            </a:r>
            <a:r>
              <a:rPr lang="da-DK" b="1" dirty="0" smtClean="0"/>
              <a:t>potentielle kvalitets- og effektiviseringsgevinster</a:t>
            </a:r>
            <a:r>
              <a:rPr lang="da-DK" dirty="0" smtClean="0"/>
              <a:t> ved optimering</a:t>
            </a:r>
            <a:r>
              <a:rPr lang="da-DK" baseline="0" dirty="0" smtClean="0"/>
              <a:t> af</a:t>
            </a:r>
            <a:r>
              <a:rPr lang="da-DK" dirty="0" smtClean="0"/>
              <a:t> arbejdsgange og en mere fleksibel it-arkitektur:</a:t>
            </a:r>
          </a:p>
          <a:p>
            <a:pPr marL="171450" lvl="0" indent="-171450">
              <a:buFont typeface="Arial"/>
              <a:buChar char="•"/>
            </a:pPr>
            <a:r>
              <a:rPr lang="da-DK" dirty="0" smtClean="0"/>
              <a:t>Ønsker man på kort sigt kun at komme sikkert i mål med monopolbruddet</a:t>
            </a:r>
            <a:r>
              <a:rPr lang="da-DK" baseline="0" dirty="0" smtClean="0"/>
              <a:t> (med en minimumsimplementering af KY, KSD og SAPA)</a:t>
            </a:r>
            <a:r>
              <a:rPr lang="da-DK" dirty="0" smtClean="0"/>
              <a:t>? </a:t>
            </a:r>
          </a:p>
          <a:p>
            <a:pPr marL="171450" lvl="0" indent="-171450">
              <a:buFont typeface="Arial"/>
              <a:buChar char="•"/>
            </a:pPr>
            <a:r>
              <a:rPr lang="da-DK" dirty="0" smtClean="0"/>
              <a:t>Eller er man mere ambitiøs og laver analyser i hele kommunen af, om SAPA vil kunne bibringe værdi for brugere, som ikke hidtil har benyttet KMD Sag?</a:t>
            </a:r>
          </a:p>
          <a:p>
            <a:pPr marL="171450" lvl="0" indent="-171450">
              <a:buFont typeface="Arial"/>
              <a:buChar char="•"/>
            </a:pPr>
            <a:r>
              <a:rPr lang="da-DK" dirty="0" smtClean="0"/>
              <a:t>Hvor ambitiøse er man ift. helhedsorienteret</a:t>
            </a:r>
            <a:r>
              <a:rPr lang="da-DK" baseline="0" dirty="0" smtClean="0"/>
              <a:t> sagsbehandling – og hvilke politik har man omkring, hvem der må se hvad?</a:t>
            </a:r>
            <a:r>
              <a:rPr lang="da-DK" dirty="0" smtClean="0"/>
              <a:t> </a:t>
            </a:r>
          </a:p>
          <a:p>
            <a:pPr marL="171450" lvl="0" indent="-171450">
              <a:buFont typeface="Arial"/>
              <a:buChar char="•"/>
            </a:pPr>
            <a:r>
              <a:rPr lang="da-DK" dirty="0" smtClean="0"/>
              <a:t>Begynder man allerede nu at benytte services på Serviceplatformen for at blive fortrolig med konceptet og på sigt kunne spare penge på data? </a:t>
            </a:r>
          </a:p>
          <a:p>
            <a:pPr marL="171450" lvl="0" indent="-171450">
              <a:buFont typeface="Arial"/>
              <a:buChar char="•"/>
            </a:pPr>
            <a:r>
              <a:rPr lang="da-DK" dirty="0" smtClean="0"/>
              <a:t>Og begynder man konsekvent at indarbejde de relevante krav til leverandørerne, når man anskaffer systemer, så de</a:t>
            </a:r>
            <a:r>
              <a:rPr lang="da-DK" baseline="0" dirty="0" smtClean="0"/>
              <a:t> </a:t>
            </a:r>
            <a:r>
              <a:rPr lang="da-DK" dirty="0" smtClean="0"/>
              <a:t>kan blive omlagt til Støttesystemerne, når monopolbruddet er succesfuldt implementeret i alle 98 kommuner.</a:t>
            </a:r>
            <a:endParaRPr lang="da-DK"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a-DK"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a-DK"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a-DK"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a-DK" baseline="0" dirty="0" smtClean="0"/>
          </a:p>
          <a:p>
            <a:endParaRPr lang="da-DK" dirty="0"/>
          </a:p>
        </p:txBody>
      </p:sp>
      <p:sp>
        <p:nvSpPr>
          <p:cNvPr id="4" name="Pladsholder til slidenummer 3"/>
          <p:cNvSpPr>
            <a:spLocks noGrp="1"/>
          </p:cNvSpPr>
          <p:nvPr>
            <p:ph type="sldNum" sz="quarter" idx="10"/>
          </p:nvPr>
        </p:nvSpPr>
        <p:spPr/>
        <p:txBody>
          <a:bodyPr/>
          <a:lstStyle/>
          <a:p>
            <a:fld id="{4392E6D7-E7CA-43FB-AE7D-25E4F59237F4}" type="slidenum">
              <a:rPr lang="da-DK" smtClean="0"/>
              <a:t>6</a:t>
            </a:fld>
            <a:endParaRPr lang="da-DK"/>
          </a:p>
        </p:txBody>
      </p:sp>
    </p:spTree>
    <p:extLst>
      <p:ext uri="{BB962C8B-B14F-4D97-AF65-F5344CB8AC3E}">
        <p14:creationId xmlns:p14="http://schemas.microsoft.com/office/powerpoint/2010/main" val="3584586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SAPA er en del af monopolbruddet,</a:t>
            </a:r>
            <a:r>
              <a:rPr lang="da-DK" baseline="0" dirty="0" smtClean="0"/>
              <a:t> og er det projekt, som skal konkurrenceudsætte KMD Sag. Det forventede antal slutbrugere af SAPA er 30.000-50.000, og mulighederne med løsningen er mange, og afhænger af den enkelte kommunes ambitionsniveau, digitaliseringsstrategi, systemportefølje, arbejdsgange og organisering. </a:t>
            </a:r>
            <a:endParaRPr lang="da-DK" dirty="0" smtClean="0"/>
          </a:p>
          <a:p>
            <a:endParaRPr lang="da-DK" dirty="0"/>
          </a:p>
        </p:txBody>
      </p:sp>
      <p:sp>
        <p:nvSpPr>
          <p:cNvPr id="4" name="Pladsholder til slidenummer 3"/>
          <p:cNvSpPr>
            <a:spLocks noGrp="1"/>
          </p:cNvSpPr>
          <p:nvPr>
            <p:ph type="sldNum" sz="quarter" idx="10"/>
          </p:nvPr>
        </p:nvSpPr>
        <p:spPr/>
        <p:txBody>
          <a:bodyPr/>
          <a:lstStyle/>
          <a:p>
            <a:fld id="{4392E6D7-E7CA-43FB-AE7D-25E4F59237F4}" type="slidenum">
              <a:rPr lang="da-DK" smtClean="0"/>
              <a:t>7</a:t>
            </a:fld>
            <a:endParaRPr lang="da-DK"/>
          </a:p>
        </p:txBody>
      </p:sp>
    </p:spTree>
    <p:extLst>
      <p:ext uri="{BB962C8B-B14F-4D97-AF65-F5344CB8AC3E}">
        <p14:creationId xmlns:p14="http://schemas.microsoft.com/office/powerpoint/2010/main" val="4065443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dirty="0" smtClean="0"/>
              <a:t>På</a:t>
            </a:r>
            <a:r>
              <a:rPr lang="da-DK" b="0" baseline="0" dirty="0" smtClean="0"/>
              <a:t> dette slide vises i venstre side opbygningen i KMD Sag, mens man til højre side kan se, hvordan SAPA-projektet konkurrenceudsætter KMD Sag (SAPA-løsningen omfatter ‘SAPA Overblik’ og ‘SAPA Advis’).</a:t>
            </a:r>
          </a:p>
          <a:p>
            <a:endParaRPr lang="da-DK" b="0" baseline="0" dirty="0" smtClean="0"/>
          </a:p>
          <a:p>
            <a:r>
              <a:rPr lang="da-DK" b="1" baseline="0" dirty="0" smtClean="0"/>
              <a:t>KMD Sag består af</a:t>
            </a:r>
          </a:p>
          <a:p>
            <a:endParaRPr lang="da-DK" b="1" baseline="0" dirty="0" smtClean="0"/>
          </a:p>
          <a:p>
            <a:pPr marL="171450" indent="-171450">
              <a:buFontTx/>
              <a:buChar char="-"/>
            </a:pPr>
            <a:r>
              <a:rPr lang="da-DK" b="1" baseline="0" dirty="0" smtClean="0"/>
              <a:t>Person- og </a:t>
            </a:r>
            <a:r>
              <a:rPr lang="da-DK" b="1" baseline="0" dirty="0" err="1" smtClean="0"/>
              <a:t>sagsoverblik</a:t>
            </a:r>
            <a:r>
              <a:rPr lang="da-DK" b="0" baseline="0" dirty="0" smtClean="0"/>
              <a:t>: Her kan KMD Sag-brugeren danne sig et overblik over relevante personer og sager ved opslag i KMD Sag.</a:t>
            </a:r>
            <a:endParaRPr lang="da-DK" b="1" baseline="0" dirty="0" smtClean="0"/>
          </a:p>
          <a:p>
            <a:pPr marL="171450" indent="-171450">
              <a:buFontTx/>
              <a:buChar char="-"/>
            </a:pPr>
            <a:r>
              <a:rPr lang="da-DK" b="1" dirty="0" smtClean="0"/>
              <a:t>Sagsbehandling og </a:t>
            </a:r>
            <a:r>
              <a:rPr lang="da-DK" b="1" dirty="0" err="1" smtClean="0"/>
              <a:t>sagsstyring</a:t>
            </a:r>
            <a:r>
              <a:rPr lang="da-DK" dirty="0" smtClean="0"/>
              <a:t>:</a:t>
            </a:r>
            <a:r>
              <a:rPr lang="da-DK" baseline="0" dirty="0" smtClean="0"/>
              <a:t> Ud over person- og </a:t>
            </a:r>
            <a:r>
              <a:rPr lang="da-DK" baseline="0" dirty="0" err="1" smtClean="0"/>
              <a:t>sagsoverblikket</a:t>
            </a:r>
            <a:r>
              <a:rPr lang="da-DK" baseline="0" dirty="0" smtClean="0"/>
              <a:t> i KMD Sag, indeholder KMD Sag funktionalitet </a:t>
            </a:r>
            <a:r>
              <a:rPr lang="da-DK" dirty="0" smtClean="0"/>
              <a:t>til bl.a. at oprette sager</a:t>
            </a:r>
            <a:r>
              <a:rPr lang="da-DK" baseline="0" dirty="0" smtClean="0"/>
              <a:t> og</a:t>
            </a:r>
            <a:r>
              <a:rPr lang="da-DK" dirty="0" smtClean="0"/>
              <a:t> sammenlægge sager.</a:t>
            </a:r>
            <a:endParaRPr lang="da-DK" baseline="0" dirty="0" smtClean="0"/>
          </a:p>
          <a:p>
            <a:pPr marL="171450" indent="-171450">
              <a:buFontTx/>
              <a:buChar char="-"/>
            </a:pPr>
            <a:r>
              <a:rPr lang="da-DK" b="1" baseline="0" dirty="0" smtClean="0"/>
              <a:t>Infrastruktur</a:t>
            </a:r>
            <a:r>
              <a:rPr lang="da-DK" baseline="0" dirty="0" smtClean="0"/>
              <a:t>: I bunden af KMD Sag findes noget infrastruktur, som man ikke lige kan se. Det sender sagerne i den rigtige retning, sørger for at sende adviser i den rigtige retning, sørge for at medarbejdere har adgang til de rigtige ting mv.</a:t>
            </a:r>
          </a:p>
          <a:p>
            <a:endParaRPr lang="da-DK" baseline="0" dirty="0" smtClean="0"/>
          </a:p>
          <a:p>
            <a:r>
              <a:rPr lang="da-DK" b="1" baseline="0" dirty="0" smtClean="0"/>
              <a:t>SAPA-projektet</a:t>
            </a:r>
          </a:p>
          <a:p>
            <a:r>
              <a:rPr lang="da-DK" baseline="0" dirty="0" smtClean="0"/>
              <a:t>Hvordan konkurrenceudsætter man KMD Sag? I overensstemmelse med klassiske it-arkitekturprincipper bliver KMD Sag dekonstrueret i nogle logiske bestanddele, som er gengivet i den blå, grønne og gule kasse.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a-DK" b="1" baseline="0" dirty="0" smtClean="0"/>
              <a:t>Den blå kasse - SAPA-overblik og advis: </a:t>
            </a:r>
            <a:r>
              <a:rPr lang="da-DK" b="0" baseline="0" dirty="0" smtClean="0"/>
              <a:t>Dette er SAPA-løsningen, hvor der bliver lavet en brugernær overbliksløsning, hvor man kan slå borgerne op og få adviser, hvis der sker hændelser.</a:t>
            </a:r>
            <a:endParaRPr lang="da-DK" b="1" baseline="0" dirty="0" smtClean="0"/>
          </a:p>
          <a:p>
            <a:pPr marL="171450" indent="-171450">
              <a:buFontTx/>
              <a:buChar char="-"/>
            </a:pPr>
            <a:r>
              <a:rPr lang="da-DK" b="1" baseline="0" dirty="0" smtClean="0"/>
              <a:t>Den grønne kasse – sagsbærende løsninger: </a:t>
            </a:r>
            <a:r>
              <a:rPr lang="da-DK" baseline="0" dirty="0" smtClean="0"/>
              <a:t>Kommunerne har masser af sagsbærende løsninger i forvejen, som kan understøtte den sagsbehandling og </a:t>
            </a:r>
            <a:r>
              <a:rPr lang="da-DK" baseline="0" dirty="0" err="1" smtClean="0"/>
              <a:t>sagsstyring</a:t>
            </a:r>
            <a:r>
              <a:rPr lang="da-DK" baseline="0" dirty="0" smtClean="0"/>
              <a:t>, som sker i dag i KMD Sag. SAPA-projektet beskæftiger sig også med snitflader til disse systemer. Kommunerne skal dog selv bestille og betale for ønskede snitflader.</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a-DK" b="1" baseline="0" dirty="0" smtClean="0"/>
              <a:t>Den gule kasse - Fælleskommunale Støttesystemer og Serviceplatform</a:t>
            </a:r>
            <a:r>
              <a:rPr lang="da-DK" b="0" baseline="0" dirty="0" smtClean="0"/>
              <a:t>: Støttesystemerne (indekser, adgangsstyring mv.) giver en fælleskommunal </a:t>
            </a:r>
            <a:r>
              <a:rPr lang="da-DK" b="0" baseline="0" dirty="0" err="1" smtClean="0"/>
              <a:t>infratruktur</a:t>
            </a:r>
            <a:r>
              <a:rPr lang="da-DK" b="0" baseline="0" dirty="0" smtClean="0"/>
              <a:t>, som er basis for tilslutning af andre systemer. Derudover har KOMBIT har på vegne af kommunerne indkøbt Serviceplatformen, som gennemstiller data fra bl.a. CPR og CVR. </a:t>
            </a:r>
            <a:r>
              <a:rPr lang="da-DK" baseline="0" dirty="0" smtClean="0"/>
              <a:t>SAPA-projektet beskæftiger sig også med snitflader til disse systemer.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da-DK" b="0" baseline="0" dirty="0" smtClean="0"/>
          </a:p>
          <a:p>
            <a:r>
              <a:rPr lang="da-DK" b="0" baseline="0" dirty="0" smtClean="0"/>
              <a:t>Læs mere om SAPA på www.kombit.dk/sapa </a:t>
            </a:r>
            <a:endParaRPr lang="da-DK" b="1" dirty="0"/>
          </a:p>
        </p:txBody>
      </p:sp>
      <p:sp>
        <p:nvSpPr>
          <p:cNvPr id="4" name="Pladsholder til slidenummer 3"/>
          <p:cNvSpPr>
            <a:spLocks noGrp="1"/>
          </p:cNvSpPr>
          <p:nvPr>
            <p:ph type="sldNum" sz="quarter" idx="10"/>
          </p:nvPr>
        </p:nvSpPr>
        <p:spPr/>
        <p:txBody>
          <a:bodyPr/>
          <a:lstStyle/>
          <a:p>
            <a:fld id="{4392E6D7-E7CA-43FB-AE7D-25E4F59237F4}" type="slidenum">
              <a:rPr lang="da-DK" smtClean="0"/>
              <a:t>8</a:t>
            </a:fld>
            <a:endParaRPr lang="da-DK"/>
          </a:p>
        </p:txBody>
      </p:sp>
    </p:spTree>
    <p:extLst>
      <p:ext uri="{BB962C8B-B14F-4D97-AF65-F5344CB8AC3E}">
        <p14:creationId xmlns:p14="http://schemas.microsoft.com/office/powerpoint/2010/main" val="3537775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Figuren viser, hvordan SAPA-projektet</a:t>
            </a:r>
            <a:r>
              <a:rPr lang="da-DK" baseline="0" dirty="0" smtClean="0"/>
              <a:t> er bygget op. Der er tale om en k</a:t>
            </a:r>
            <a:r>
              <a:rPr lang="da-DK" dirty="0" smtClean="0"/>
              <a:t>lassisk it-lagkage med forskellige lag: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a-DK" baseline="0" dirty="0" smtClean="0"/>
              <a:t>I toppen er SAPA-løsningen, som man kigger på, når man er SAPA-bruger.</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a-DK" baseline="0" dirty="0" smtClean="0"/>
              <a:t>Herunder er der er et gitter af sikkerhed</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a-DK" baseline="0" dirty="0" smtClean="0"/>
              <a:t>Herunder er Støttesystemerne, som er den fælleskommunale infrastruktur (http://www.kombit.dk/indhold/introduktion-til-</a:t>
            </a:r>
            <a:r>
              <a:rPr lang="da-DK" baseline="0" dirty="0" err="1" smtClean="0"/>
              <a:t>sapa</a:t>
            </a:r>
            <a:r>
              <a:rPr lang="da-DK" baseline="0" dirty="0" smtClean="0"/>
              <a:t>).</a:t>
            </a:r>
          </a:p>
          <a:p>
            <a:pPr marL="171450" indent="-171450">
              <a:buFontTx/>
              <a:buChar char="-"/>
            </a:pPr>
            <a:r>
              <a:rPr lang="da-DK" dirty="0" smtClean="0"/>
              <a:t>I bunden </a:t>
            </a:r>
            <a:r>
              <a:rPr lang="da-DK" baseline="0" dirty="0" smtClean="0"/>
              <a:t>indeholder k</a:t>
            </a:r>
            <a:r>
              <a:rPr lang="da-DK" dirty="0" smtClean="0"/>
              <a:t>ildesystemerne</a:t>
            </a:r>
            <a:r>
              <a:rPr lang="da-DK" baseline="0" dirty="0" smtClean="0"/>
              <a:t> data </a:t>
            </a:r>
          </a:p>
          <a:p>
            <a:endParaRPr lang="da-DK" baseline="0" dirty="0" smtClean="0"/>
          </a:p>
          <a:p>
            <a:r>
              <a:rPr lang="da-DK" baseline="0" dirty="0" smtClean="0"/>
              <a:t>Der bor ingen data i SAPA. Data bor trygt og godt nede i kildesystemerne, og så bliver der kopieret metadata om sager, dokumenter og ydelser ind i Støttesystemerne. Det er dem, man kan se på, når man befinder sig i SAPA-løsningen.</a:t>
            </a:r>
          </a:p>
          <a:p>
            <a:pPr marL="0" indent="0">
              <a:buNone/>
            </a:pPr>
            <a:endParaRPr lang="da-DK" b="1" baseline="0" dirty="0" smtClean="0"/>
          </a:p>
          <a:p>
            <a:pPr marL="0" indent="0">
              <a:buNone/>
            </a:pPr>
            <a:r>
              <a:rPr lang="da-DK" b="1" baseline="0" dirty="0" smtClean="0"/>
              <a:t>NB: </a:t>
            </a:r>
            <a:r>
              <a:rPr lang="da-DK" b="0" baseline="0" dirty="0" smtClean="0"/>
              <a:t>For at brugerne kan se data i SAPA, kræver det, at der etableres snitflader til relevante systemer. Hvilke systemer tager kommunen stilling til i sin snitfladestrategi. Læs mere her: http://www.kombit.dk/nyheder/sapas-snitfladestrategi</a:t>
            </a:r>
          </a:p>
        </p:txBody>
      </p:sp>
      <p:sp>
        <p:nvSpPr>
          <p:cNvPr id="4" name="Pladsholder til slidenummer 3"/>
          <p:cNvSpPr>
            <a:spLocks noGrp="1"/>
          </p:cNvSpPr>
          <p:nvPr>
            <p:ph type="sldNum" sz="quarter" idx="10"/>
          </p:nvPr>
        </p:nvSpPr>
        <p:spPr/>
        <p:txBody>
          <a:bodyPr/>
          <a:lstStyle/>
          <a:p>
            <a:fld id="{4392E6D7-E7CA-43FB-AE7D-25E4F59237F4}" type="slidenum">
              <a:rPr lang="da-DK" smtClean="0"/>
              <a:t>9</a:t>
            </a:fld>
            <a:endParaRPr lang="da-DK"/>
          </a:p>
        </p:txBody>
      </p:sp>
    </p:spTree>
    <p:extLst>
      <p:ext uri="{BB962C8B-B14F-4D97-AF65-F5344CB8AC3E}">
        <p14:creationId xmlns:p14="http://schemas.microsoft.com/office/powerpoint/2010/main" val="219813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Find den</a:t>
            </a:r>
            <a:r>
              <a:rPr lang="da-DK" baseline="0" dirty="0" smtClean="0"/>
              <a:t> til enhver tid gældende tidsplan for SAPA og øvrige monopolbrudsprojekter her: </a:t>
            </a:r>
            <a:r>
              <a:rPr lang="da-DK" dirty="0" smtClean="0">
                <a:solidFill>
                  <a:schemeClr val="tx1"/>
                </a:solidFill>
                <a:latin typeface="Trebuchet MS" panose="020B0603020202020204" pitchFamily="34" charset="0"/>
              </a:rPr>
              <a:t>http://www.kombit.dk/indhold/tidsplan-projekter-på-monopolområdet</a:t>
            </a:r>
          </a:p>
        </p:txBody>
      </p:sp>
      <p:sp>
        <p:nvSpPr>
          <p:cNvPr id="4" name="Pladsholder til slidenummer 3"/>
          <p:cNvSpPr>
            <a:spLocks noGrp="1"/>
          </p:cNvSpPr>
          <p:nvPr>
            <p:ph type="sldNum" sz="quarter" idx="10"/>
          </p:nvPr>
        </p:nvSpPr>
        <p:spPr/>
        <p:txBody>
          <a:bodyPr/>
          <a:lstStyle/>
          <a:p>
            <a:fld id="{4392E6D7-E7CA-43FB-AE7D-25E4F59237F4}" type="slidenum">
              <a:rPr lang="da-DK" smtClean="0"/>
              <a:t>10</a:t>
            </a:fld>
            <a:endParaRPr lang="da-DK"/>
          </a:p>
        </p:txBody>
      </p:sp>
    </p:spTree>
    <p:extLst>
      <p:ext uri="{BB962C8B-B14F-4D97-AF65-F5344CB8AC3E}">
        <p14:creationId xmlns:p14="http://schemas.microsoft.com/office/powerpoint/2010/main" val="804243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slide">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34210" y="3506348"/>
            <a:ext cx="6730078" cy="720080"/>
          </a:xfrm>
        </p:spPr>
        <p:txBody>
          <a:bodyPr wrap="square" anchor="b" anchorCtr="0">
            <a:normAutofit/>
          </a:bodyPr>
          <a:lstStyle>
            <a:lvl1pPr>
              <a:lnSpc>
                <a:spcPts val="4500"/>
              </a:lnSpc>
              <a:defRPr sz="4000" cap="all" baseline="0">
                <a:solidFill>
                  <a:schemeClr val="bg1"/>
                </a:solidFill>
              </a:defRPr>
            </a:lvl1pPr>
          </a:lstStyle>
          <a:p>
            <a:r>
              <a:rPr lang="en-US" dirty="0"/>
              <a:t>KLik for at tilføje titel</a:t>
            </a:r>
          </a:p>
        </p:txBody>
      </p:sp>
      <p:sp>
        <p:nvSpPr>
          <p:cNvPr id="3" name="Undertitel 2"/>
          <p:cNvSpPr>
            <a:spLocks noGrp="1"/>
          </p:cNvSpPr>
          <p:nvPr>
            <p:ph type="subTitle" idx="1" hasCustomPrompt="1"/>
          </p:nvPr>
        </p:nvSpPr>
        <p:spPr>
          <a:xfrm>
            <a:off x="440775" y="4437112"/>
            <a:ext cx="6696744" cy="1440160"/>
          </a:xfrm>
        </p:spPr>
        <p:txBody>
          <a:bodyPr>
            <a:normAutofit/>
          </a:bodyPr>
          <a:lstStyle>
            <a:lvl1pPr marL="0" indent="0" algn="l">
              <a:lnSpc>
                <a:spcPts val="3200"/>
              </a:lnSpc>
              <a:buNone/>
              <a:defRPr sz="3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Klik for at tilføje undertitel/afsender</a:t>
            </a:r>
          </a:p>
        </p:txBody>
      </p:sp>
      <p:sp>
        <p:nvSpPr>
          <p:cNvPr id="4" name="Pladsholder til dato 3"/>
          <p:cNvSpPr>
            <a:spLocks noGrp="1"/>
          </p:cNvSpPr>
          <p:nvPr>
            <p:ph type="dt" sz="half" idx="10"/>
          </p:nvPr>
        </p:nvSpPr>
        <p:spPr/>
        <p:txBody>
          <a:bodyPr/>
          <a:lstStyle>
            <a:lvl1pPr>
              <a:defRPr>
                <a:solidFill>
                  <a:schemeClr val="bg1"/>
                </a:solidFill>
              </a:defRPr>
            </a:lvl1pPr>
          </a:lstStyle>
          <a:p>
            <a:fld id="{A8DD6E13-BEC2-487A-9E46-2CE6FFAA0955}" type="datetimeFigureOut">
              <a:rPr lang="en-US" dirty="0"/>
              <a:t>4/20/2016</a:t>
            </a:fld>
            <a:endParaRPr lang="en-US" dirty="0"/>
          </a:p>
        </p:txBody>
      </p:sp>
      <p:sp>
        <p:nvSpPr>
          <p:cNvPr id="5" name="Pladsholder til sidefod 4"/>
          <p:cNvSpPr>
            <a:spLocks noGrp="1"/>
          </p:cNvSpPr>
          <p:nvPr>
            <p:ph type="ftr" sz="quarter" idx="11"/>
          </p:nvPr>
        </p:nvSpPr>
        <p:spPr/>
        <p:txBody>
          <a:bodyPr/>
          <a:lstStyle>
            <a:lvl1pPr>
              <a:defRPr>
                <a:solidFill>
                  <a:schemeClr val="bg1"/>
                </a:solidFill>
              </a:defRPr>
            </a:lvl1pPr>
          </a:lstStyle>
          <a:p>
            <a:r>
              <a:rPr lang="en-US" dirty="0"/>
              <a:t>
              </a:t>
            </a:r>
          </a:p>
        </p:txBody>
      </p:sp>
      <p:sp>
        <p:nvSpPr>
          <p:cNvPr id="6" name="Pladsholder til diasnummer 5"/>
          <p:cNvSpPr>
            <a:spLocks noGrp="1"/>
          </p:cNvSpPr>
          <p:nvPr>
            <p:ph type="sldNum" sz="quarter" idx="12"/>
          </p:nvPr>
        </p:nvSpPr>
        <p:spPr/>
        <p:txBody>
          <a:bodyPr/>
          <a:lstStyle>
            <a:lvl1pPr>
              <a:defRPr>
                <a:solidFill>
                  <a:schemeClr val="bg1"/>
                </a:solidFill>
              </a:defRPr>
            </a:lvl1pPr>
          </a:lstStyle>
          <a:p>
            <a:fld id="{5D63841E-FDE4-4F95-B5AA-F5EB88A7EDBE}" type="slidenum">
              <a:rPr lang="en-US" dirty="0"/>
              <a:pPr/>
              <a:t>‹nr.›</a:t>
            </a:fld>
            <a:endParaRPr lang="en-US" dirty="0"/>
          </a:p>
        </p:txBody>
      </p:sp>
      <p:grpSp>
        <p:nvGrpSpPr>
          <p:cNvPr id="7" name="KombitShape"/>
          <p:cNvGrpSpPr/>
          <p:nvPr/>
        </p:nvGrpSpPr>
        <p:grpSpPr>
          <a:xfrm>
            <a:off x="2117378" y="-143168"/>
            <a:ext cx="7637386" cy="4618506"/>
            <a:chOff x="2117378" y="-143168"/>
            <a:chExt cx="7637386" cy="4618506"/>
          </a:xfrm>
          <a:solidFill>
            <a:schemeClr val="bg1"/>
          </a:solidFill>
        </p:grpSpPr>
        <p:sp>
          <p:nvSpPr>
            <p:cNvPr id="21" name="Krans 3"/>
            <p:cNvSpPr>
              <a:spLocks noChangeAspect="1"/>
            </p:cNvSpPr>
            <p:nvPr/>
          </p:nvSpPr>
          <p:spPr>
            <a:xfrm>
              <a:off x="2117378" y="-143168"/>
              <a:ext cx="4176000" cy="2088000"/>
            </a:xfrm>
            <a:custGeom>
              <a:avLst/>
              <a:gdLst/>
              <a:ahLst/>
              <a:cxnLst/>
              <a:rect l="l" t="t" r="r" b="b"/>
              <a:pathLst>
                <a:path w="4176000" h="2088000">
                  <a:moveTo>
                    <a:pt x="0" y="0"/>
                  </a:moveTo>
                  <a:lnTo>
                    <a:pt x="4176000" y="0"/>
                  </a:lnTo>
                  <a:cubicBezTo>
                    <a:pt x="4176000" y="1153171"/>
                    <a:pt x="3241171" y="2088000"/>
                    <a:pt x="2088000" y="2088000"/>
                  </a:cubicBezTo>
                  <a:cubicBezTo>
                    <a:pt x="934829" y="2088000"/>
                    <a:pt x="0" y="1153171"/>
                    <a:pt x="0" y="0"/>
                  </a:cubicBezTo>
                  <a:close/>
                  <a:moveTo>
                    <a:pt x="651122" y="0"/>
                  </a:moveTo>
                  <a:cubicBezTo>
                    <a:pt x="651122" y="793566"/>
                    <a:pt x="1294434" y="1436878"/>
                    <a:pt x="2088000" y="1436878"/>
                  </a:cubicBezTo>
                  <a:cubicBezTo>
                    <a:pt x="2881566" y="1436878"/>
                    <a:pt x="3524878" y="793566"/>
                    <a:pt x="3524878" y="0"/>
                  </a:cubicBezTo>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sp>
        <p:sp>
          <p:nvSpPr>
            <p:cNvPr id="22" name="Rektangel 21"/>
            <p:cNvSpPr/>
            <p:nvPr/>
          </p:nvSpPr>
          <p:spPr>
            <a:xfrm rot="2700000">
              <a:off x="4950278" y="2329983"/>
              <a:ext cx="3640764" cy="649946"/>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sp>
        <p:sp>
          <p:nvSpPr>
            <p:cNvPr id="23" name="Rektangel 22"/>
            <p:cNvSpPr/>
            <p:nvPr/>
          </p:nvSpPr>
          <p:spPr>
            <a:xfrm rot="18900000">
              <a:off x="7227345" y="2723296"/>
              <a:ext cx="2527419" cy="652096"/>
            </a:xfrm>
            <a:custGeom>
              <a:avLst/>
              <a:gdLst/>
              <a:ahLst/>
              <a:cxnLst/>
              <a:rect l="l" t="t" r="r" b="b"/>
              <a:pathLst>
                <a:path w="2527419" h="652096">
                  <a:moveTo>
                    <a:pt x="0" y="0"/>
                  </a:moveTo>
                  <a:lnTo>
                    <a:pt x="2527419" y="0"/>
                  </a:lnTo>
                  <a:lnTo>
                    <a:pt x="1893395" y="652096"/>
                  </a:lnTo>
                  <a:lnTo>
                    <a:pt x="0" y="649946"/>
                  </a:lnTo>
                  <a:lnTo>
                    <a:pt x="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sp>
      </p:grpSp>
      <p:pic>
        <p:nvPicPr>
          <p:cNvPr id="46" name="Billed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8000" y="6055200"/>
            <a:ext cx="1527731" cy="48546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øjrestillet billede">
    <p:spTree>
      <p:nvGrpSpPr>
        <p:cNvPr id="1" name=""/>
        <p:cNvGrpSpPr/>
        <p:nvPr/>
      </p:nvGrpSpPr>
      <p:grpSpPr>
        <a:xfrm>
          <a:off x="0" y="0"/>
          <a:ext cx="0" cy="0"/>
          <a:chOff x="0" y="0"/>
          <a:chExt cx="0" cy="0"/>
        </a:xfrm>
      </p:grpSpPr>
      <p:sp>
        <p:nvSpPr>
          <p:cNvPr id="2" name="Titel 1"/>
          <p:cNvSpPr>
            <a:spLocks noGrp="1"/>
          </p:cNvSpPr>
          <p:nvPr>
            <p:ph type="title"/>
          </p:nvPr>
        </p:nvSpPr>
        <p:spPr>
          <a:xfrm>
            <a:off x="467544" y="576000"/>
            <a:ext cx="4571182" cy="841638"/>
          </a:xfrm>
        </p:spPr>
        <p:txBody>
          <a:bodyPr/>
          <a:lstStyle/>
          <a:p>
            <a:r>
              <a:rPr lang="da-DK" smtClean="0"/>
              <a:t>Klik for at redigere i master</a:t>
            </a:r>
            <a:endParaRPr lang="en-US" dirty="0"/>
          </a:p>
        </p:txBody>
      </p:sp>
      <p:sp>
        <p:nvSpPr>
          <p:cNvPr id="3" name="Pladsholder til dato 2"/>
          <p:cNvSpPr>
            <a:spLocks noGrp="1"/>
          </p:cNvSpPr>
          <p:nvPr>
            <p:ph type="dt" sz="half" idx="10"/>
          </p:nvPr>
        </p:nvSpPr>
        <p:spPr/>
        <p:txBody>
          <a:bodyPr/>
          <a:lstStyle/>
          <a:p>
            <a:fld id="{ADF97A62-7F4D-46C3-87E1-477889CCEF12}" type="datetimeFigureOut">
              <a:rPr lang="en-US" dirty="0"/>
              <a:t>4/20/2016</a:t>
            </a:fld>
            <a:endParaRPr lang="en-US" dirty="0"/>
          </a:p>
        </p:txBody>
      </p:sp>
      <p:sp>
        <p:nvSpPr>
          <p:cNvPr id="4" name="Pladsholder til sidefod 3"/>
          <p:cNvSpPr>
            <a:spLocks noGrp="1"/>
          </p:cNvSpPr>
          <p:nvPr>
            <p:ph type="ftr" sz="quarter" idx="11"/>
          </p:nvPr>
        </p:nvSpPr>
        <p:spPr/>
        <p:txBody>
          <a:bodyPr/>
          <a:lstStyle/>
          <a:p>
            <a:r>
              <a:rPr lang="en-US" dirty="0"/>
              <a:t>
              </a:t>
            </a:r>
          </a:p>
        </p:txBody>
      </p:sp>
      <p:sp>
        <p:nvSpPr>
          <p:cNvPr id="5" name="Pladsholder til diasnummer 4"/>
          <p:cNvSpPr>
            <a:spLocks noGrp="1"/>
          </p:cNvSpPr>
          <p:nvPr>
            <p:ph type="sldNum" sz="quarter" idx="12"/>
          </p:nvPr>
        </p:nvSpPr>
        <p:spPr/>
        <p:txBody>
          <a:bodyPr/>
          <a:lstStyle/>
          <a:p>
            <a:fld id="{5D63841E-FDE4-4F95-B5AA-F5EB88A7EDBE}" type="slidenum">
              <a:rPr lang="en-US" dirty="0"/>
              <a:pPr/>
              <a:t>‹nr.›</a:t>
            </a:fld>
            <a:endParaRPr lang="en-US" dirty="0"/>
          </a:p>
        </p:txBody>
      </p:sp>
      <p:sp>
        <p:nvSpPr>
          <p:cNvPr id="7" name="Pladsholder til billede 6" descr="[logo:BlackWhite]"/>
          <p:cNvSpPr>
            <a:spLocks noGrp="1" noChangeAspect="1"/>
          </p:cNvSpPr>
          <p:nvPr>
            <p:ph type="pic" sz="quarter" idx="13" hasCustomPrompt="1"/>
          </p:nvPr>
        </p:nvSpPr>
        <p:spPr>
          <a:xfrm>
            <a:off x="5038725" y="0"/>
            <a:ext cx="4105275" cy="6858000"/>
          </a:xfrm>
          <a:solidFill>
            <a:schemeClr val="bg1">
              <a:lumMod val="75000"/>
            </a:schemeClr>
          </a:solidFill>
          <a:ln>
            <a:noFill/>
          </a:ln>
        </p:spPr>
        <p:txBody>
          <a:bodyPr lIns="324000" tIns="1440000" rIns="324000" anchor="t"/>
          <a:lstStyle>
            <a:lvl1pPr>
              <a:defRPr sz="1600" baseline="0"/>
            </a:lvl1pPr>
          </a:lstStyle>
          <a:p>
            <a:r>
              <a:rPr lang="da-DK" dirty="0" smtClean="0"/>
              <a:t>Klik på knappen i midten for at indsætte et billede. Billedet fjernes igen ved at trykke DELETE på tastaturet. (Klik Nulstil på fanen HJEM, hvis du ikke kan se logo.)</a:t>
            </a:r>
            <a:endParaRPr lang="en-US" dirty="0"/>
          </a:p>
        </p:txBody>
      </p:sp>
      <p:sp>
        <p:nvSpPr>
          <p:cNvPr id="10" name="Pladsholder til tekst 9"/>
          <p:cNvSpPr>
            <a:spLocks noGrp="1"/>
          </p:cNvSpPr>
          <p:nvPr>
            <p:ph type="body" sz="quarter" idx="14"/>
          </p:nvPr>
        </p:nvSpPr>
        <p:spPr>
          <a:xfrm>
            <a:off x="469107" y="1583531"/>
            <a:ext cx="4318917" cy="4104031"/>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9" name="Pladsholder til tekst 8"/>
          <p:cNvSpPr>
            <a:spLocks noGrp="1"/>
          </p:cNvSpPr>
          <p:nvPr>
            <p:ph type="body" sz="quarter" idx="15" hasCustomPrompt="1"/>
          </p:nvPr>
        </p:nvSpPr>
        <p:spPr>
          <a:xfrm>
            <a:off x="7128000" y="6066000"/>
            <a:ext cx="1512000" cy="471600"/>
          </a:xfrm>
          <a:blipFill>
            <a:blip r:embed="rId2"/>
            <a:stretch>
              <a:fillRect/>
            </a:stretch>
          </a:blipFill>
        </p:spPr>
        <p:txBody>
          <a:bodyPr/>
          <a:lstStyle>
            <a:lvl1pPr>
              <a:defRPr baseline="0"/>
            </a:lvl1pPr>
          </a:lstStyle>
          <a:p>
            <a:pPr lvl="0"/>
            <a:r>
              <a:rPr lang="en-US" dirty="0"/>
              <a: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o bille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US" dirty="0"/>
          </a:p>
        </p:txBody>
      </p:sp>
      <p:sp>
        <p:nvSpPr>
          <p:cNvPr id="3" name="Pladsholder til dato 2"/>
          <p:cNvSpPr>
            <a:spLocks noGrp="1"/>
          </p:cNvSpPr>
          <p:nvPr>
            <p:ph type="dt" sz="half" idx="10"/>
          </p:nvPr>
        </p:nvSpPr>
        <p:spPr/>
        <p:txBody>
          <a:bodyPr/>
          <a:lstStyle/>
          <a:p>
            <a:fld id="{BDE65BA5-11A5-4F4C-AF17-2AE2E5036D36}" type="datetimeFigureOut">
              <a:rPr lang="en-US" dirty="0"/>
              <a:t>4/20/2016</a:t>
            </a:fld>
            <a:endParaRPr lang="en-US" dirty="0"/>
          </a:p>
        </p:txBody>
      </p:sp>
      <p:sp>
        <p:nvSpPr>
          <p:cNvPr id="4" name="Pladsholder til sidefod 3"/>
          <p:cNvSpPr>
            <a:spLocks noGrp="1"/>
          </p:cNvSpPr>
          <p:nvPr>
            <p:ph type="ftr" sz="quarter" idx="11"/>
          </p:nvPr>
        </p:nvSpPr>
        <p:spPr/>
        <p:txBody>
          <a:bodyPr/>
          <a:lstStyle/>
          <a:p>
            <a:r>
              <a:rPr lang="en-US" dirty="0"/>
              <a:t>
              </a:t>
            </a:r>
          </a:p>
        </p:txBody>
      </p:sp>
      <p:sp>
        <p:nvSpPr>
          <p:cNvPr id="5" name="Pladsholder til diasnummer 4"/>
          <p:cNvSpPr>
            <a:spLocks noGrp="1"/>
          </p:cNvSpPr>
          <p:nvPr>
            <p:ph type="sldNum" sz="quarter" idx="12"/>
          </p:nvPr>
        </p:nvSpPr>
        <p:spPr/>
        <p:txBody>
          <a:bodyPr/>
          <a:lstStyle/>
          <a:p>
            <a:fld id="{5D63841E-FDE4-4F95-B5AA-F5EB88A7EDBE}" type="slidenum">
              <a:rPr lang="en-US" dirty="0"/>
              <a:pPr/>
              <a:t>‹nr.›</a:t>
            </a:fld>
            <a:endParaRPr lang="en-US" dirty="0"/>
          </a:p>
        </p:txBody>
      </p:sp>
      <p:sp>
        <p:nvSpPr>
          <p:cNvPr id="9" name="Pladsholder til billede 8"/>
          <p:cNvSpPr>
            <a:spLocks noGrp="1" noChangeAspect="1"/>
          </p:cNvSpPr>
          <p:nvPr>
            <p:ph type="pic" sz="quarter" idx="14" hasCustomPrompt="1"/>
          </p:nvPr>
        </p:nvSpPr>
        <p:spPr>
          <a:xfrm>
            <a:off x="467544" y="1581150"/>
            <a:ext cx="3960440" cy="4079875"/>
          </a:xfrm>
          <a:solidFill>
            <a:schemeClr val="bg1">
              <a:lumMod val="75000"/>
            </a:schemeClr>
          </a:solidFill>
          <a:ln>
            <a:noFill/>
          </a:ln>
        </p:spPr>
        <p:txBody>
          <a:bodyPr vert="horz" lIns="252000" tIns="1080000" rIns="252000" bIns="0" rtlCol="0" anchor="t" anchorCtr="0">
            <a:noAutofit/>
          </a:bodyPr>
          <a:lstStyle>
            <a:lvl1pPr marL="0" marR="0" indent="0" algn="l" defTabSz="914400" rtl="0" eaLnBrk="1" fontAlgn="auto" latinLnBrk="0" hangingPunct="1">
              <a:lnSpc>
                <a:spcPts val="2600"/>
              </a:lnSpc>
              <a:spcBef>
                <a:spcPts val="0"/>
              </a:spcBef>
              <a:spcAft>
                <a:spcPts val="0"/>
              </a:spcAft>
              <a:buClrTx/>
              <a:buSzTx/>
              <a:buFont typeface="Arial" panose="020B0604020202020204" pitchFamily="34" charset="0"/>
              <a:buNone/>
              <a:tabLst/>
              <a:defRPr lang="en-US" sz="1600" baseline="0"/>
            </a:lvl1pPr>
          </a:lstStyle>
          <a:p>
            <a:r>
              <a:rPr lang="da-DK" dirty="0" smtClean="0"/>
              <a:t>Klik så her på knappen i midten for at indsætte et billede.</a:t>
            </a:r>
            <a:endParaRPr lang="en-US" dirty="0"/>
          </a:p>
        </p:txBody>
      </p:sp>
      <p:sp>
        <p:nvSpPr>
          <p:cNvPr id="7" name="Pladsholder til billede 6"/>
          <p:cNvSpPr>
            <a:spLocks noGrp="1" noChangeAspect="1"/>
          </p:cNvSpPr>
          <p:nvPr>
            <p:ph type="pic" sz="quarter" idx="13" hasCustomPrompt="1"/>
          </p:nvPr>
        </p:nvSpPr>
        <p:spPr>
          <a:xfrm>
            <a:off x="4680000" y="1587500"/>
            <a:ext cx="3960000" cy="4103689"/>
          </a:xfrm>
          <a:solidFill>
            <a:schemeClr val="bg1">
              <a:lumMod val="75000"/>
            </a:schemeClr>
          </a:solidFill>
          <a:ln>
            <a:noFill/>
          </a:ln>
        </p:spPr>
        <p:txBody>
          <a:bodyPr lIns="252000" tIns="1080000" rIns="252000" anchor="t"/>
          <a:lstStyle>
            <a:lvl1pPr>
              <a:defRPr sz="1600" baseline="0"/>
            </a:lvl1pPr>
          </a:lstStyle>
          <a:p>
            <a:r>
              <a:rPr lang="da-DK" dirty="0" smtClean="0"/>
              <a:t>Klik først her på knappen i midten for at indsætte et billede.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ts val="2700"/>
              </a:lnSpc>
              <a:defRPr/>
            </a:lvl1pPr>
          </a:lstStyle>
          <a:p>
            <a:r>
              <a:rPr lang="en-US" smtClean="0"/>
              <a:t>Click to edit Master title style</a:t>
            </a:r>
            <a:endParaRPr lang="da-DK" dirty="0"/>
          </a:p>
        </p:txBody>
      </p:sp>
      <p:sp>
        <p:nvSpPr>
          <p:cNvPr id="3" name="Pladsholder til indhold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Pladsholder til dato 3"/>
          <p:cNvSpPr>
            <a:spLocks noGrp="1"/>
          </p:cNvSpPr>
          <p:nvPr>
            <p:ph type="dt" sz="half" idx="10"/>
          </p:nvPr>
        </p:nvSpPr>
        <p:spPr/>
        <p:txBody>
          <a:bodyPr/>
          <a:lstStyle/>
          <a:p>
            <a:fld id="{1D4C8C93-2E68-4661-B185-308E85796B91}" type="datetimeFigureOut">
              <a:rPr lang="da-DK" smtClean="0">
                <a:solidFill>
                  <a:prstClr val="black"/>
                </a:solidFill>
              </a:rPr>
              <a:pPr/>
              <a:t>20-04-2016</a:t>
            </a:fld>
            <a:endParaRPr lang="da-DK">
              <a:solidFill>
                <a:prstClr val="black"/>
              </a:solidFill>
            </a:endParaRPr>
          </a:p>
        </p:txBody>
      </p:sp>
      <p:sp>
        <p:nvSpPr>
          <p:cNvPr id="5" name="Pladsholder til sidefod 4"/>
          <p:cNvSpPr>
            <a:spLocks noGrp="1"/>
          </p:cNvSpPr>
          <p:nvPr>
            <p:ph type="ftr" sz="quarter" idx="11"/>
          </p:nvPr>
        </p:nvSpPr>
        <p:spPr/>
        <p:txBody>
          <a:bodyPr/>
          <a:lstStyle/>
          <a:p>
            <a:endParaRPr lang="da-DK">
              <a:solidFill>
                <a:prstClr val="black"/>
              </a:solidFill>
            </a:endParaRPr>
          </a:p>
        </p:txBody>
      </p:sp>
      <p:sp>
        <p:nvSpPr>
          <p:cNvPr id="6" name="Pladsholder til diasnummer 5"/>
          <p:cNvSpPr>
            <a:spLocks noGrp="1"/>
          </p:cNvSpPr>
          <p:nvPr>
            <p:ph type="sldNum" sz="quarter" idx="12"/>
          </p:nvPr>
        </p:nvSpPr>
        <p:spPr/>
        <p:txBody>
          <a:bodyPr/>
          <a:lstStyle/>
          <a:p>
            <a:fld id="{5D63841E-FDE4-4F95-B5AA-F5EB88A7EDBE}" type="slidenum">
              <a:rPr lang="da-DK" smtClean="0">
                <a:solidFill>
                  <a:prstClr val="black"/>
                </a:solidFill>
              </a:rPr>
              <a:pPr/>
              <a:t>‹nr.›</a:t>
            </a:fld>
            <a:endParaRPr lang="da-DK">
              <a:solidFill>
                <a:prstClr val="black"/>
              </a:solidFill>
            </a:endParaRPr>
          </a:p>
        </p:txBody>
      </p:sp>
    </p:spTree>
    <p:extLst>
      <p:ext uri="{BB962C8B-B14F-4D97-AF65-F5344CB8AC3E}">
        <p14:creationId xmlns:p14="http://schemas.microsoft.com/office/powerpoint/2010/main" val="3472081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og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ts val="2700"/>
              </a:lnSpc>
              <a:defRPr/>
            </a:lvl1pPr>
          </a:lstStyle>
          <a:p>
            <a:r>
              <a:rPr lang="da-DK" smtClean="0"/>
              <a:t>Klik for at redigere i master</a:t>
            </a:r>
            <a:endParaRPr lang="en-US" dirty="0"/>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Pladsholder til dato 3"/>
          <p:cNvSpPr>
            <a:spLocks noGrp="1"/>
          </p:cNvSpPr>
          <p:nvPr>
            <p:ph type="dt" sz="half" idx="10"/>
          </p:nvPr>
        </p:nvSpPr>
        <p:spPr/>
        <p:txBody>
          <a:bodyPr/>
          <a:lstStyle/>
          <a:p>
            <a:fld id="{DCB48DAC-5E6C-4D88-859D-93A0747E8277}" type="datetimeFigureOut">
              <a:rPr lang="en-US" dirty="0"/>
              <a:t>4/20/2016</a:t>
            </a:fld>
            <a:endParaRPr lang="en-US" dirty="0"/>
          </a:p>
        </p:txBody>
      </p:sp>
      <p:sp>
        <p:nvSpPr>
          <p:cNvPr id="5" name="Pladsholder til sidefod 4"/>
          <p:cNvSpPr>
            <a:spLocks noGrp="1"/>
          </p:cNvSpPr>
          <p:nvPr>
            <p:ph type="ftr" sz="quarter" idx="11"/>
          </p:nvPr>
        </p:nvSpPr>
        <p:spPr/>
        <p:txBody>
          <a:bodyPr/>
          <a:lstStyle/>
          <a:p>
            <a:r>
              <a:rPr lang="en-US" dirty="0"/>
              <a:t>
              </a:t>
            </a:r>
          </a:p>
        </p:txBody>
      </p:sp>
      <p:sp>
        <p:nvSpPr>
          <p:cNvPr id="6" name="Pladsholder til diasnummer 5"/>
          <p:cNvSpPr>
            <a:spLocks noGrp="1"/>
          </p:cNvSpPr>
          <p:nvPr>
            <p:ph type="sldNum" sz="quarter" idx="12"/>
          </p:nvPr>
        </p:nvSpPr>
        <p:spPr/>
        <p:txBody>
          <a:bodyPr/>
          <a:lstStyle/>
          <a:p>
            <a:fld id="{5D63841E-FDE4-4F95-B5AA-F5EB88A7EDBE}"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fsnitsoverskrift">
    <p:bg>
      <p:bgPr>
        <a:solidFill>
          <a:srgbClr val="D7D2CB"/>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691680" y="1556793"/>
            <a:ext cx="5472608" cy="3384376"/>
          </a:xfrm>
        </p:spPr>
        <p:txBody>
          <a:bodyPr anchor="ctr"/>
          <a:lstStyle>
            <a:lvl1pPr algn="ctr">
              <a:lnSpc>
                <a:spcPts val="4500"/>
              </a:lnSpc>
              <a:defRPr sz="4000" b="1" cap="all">
                <a:solidFill>
                  <a:schemeClr val="tx1"/>
                </a:solidFill>
              </a:defRPr>
            </a:lvl1pPr>
          </a:lstStyle>
          <a:p>
            <a:r>
              <a:rPr lang="en-US" dirty="0"/>
              <a:t>Klik her for at tilføje tekst</a:t>
            </a:r>
          </a:p>
        </p:txBody>
      </p:sp>
      <p:sp>
        <p:nvSpPr>
          <p:cNvPr id="3" name="Pladsholder til tekst 2"/>
          <p:cNvSpPr>
            <a:spLocks noGrp="1"/>
          </p:cNvSpPr>
          <p:nvPr>
            <p:ph type="body" idx="1" hasCustomPrompt="1"/>
          </p:nvPr>
        </p:nvSpPr>
        <p:spPr>
          <a:xfrm>
            <a:off x="1691680" y="6723137"/>
            <a:ext cx="5400600" cy="450279"/>
          </a:xfrm>
        </p:spPr>
        <p:txBody>
          <a:bodyPr anchor="b"/>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(Brødtekst benyttes ikke på dette dias)</a:t>
            </a:r>
          </a:p>
        </p:txBody>
      </p:sp>
      <p:sp>
        <p:nvSpPr>
          <p:cNvPr id="4" name="Pladsholder til dato 3"/>
          <p:cNvSpPr>
            <a:spLocks noGrp="1"/>
          </p:cNvSpPr>
          <p:nvPr>
            <p:ph type="dt" sz="half" idx="10"/>
          </p:nvPr>
        </p:nvSpPr>
        <p:spPr/>
        <p:txBody>
          <a:bodyPr/>
          <a:lstStyle>
            <a:lvl1pPr>
              <a:defRPr>
                <a:solidFill>
                  <a:schemeClr val="tx1"/>
                </a:solidFill>
              </a:defRPr>
            </a:lvl1pPr>
          </a:lstStyle>
          <a:p>
            <a:fld id="{99B3A67A-F57C-4B34-ADD1-03E0C8523631}" type="datetimeFigureOut">
              <a:rPr lang="en-US" dirty="0"/>
              <a:t>4/20/2016</a:t>
            </a:fld>
            <a:endParaRPr lang="en-US" dirty="0"/>
          </a:p>
        </p:txBody>
      </p:sp>
      <p:sp>
        <p:nvSpPr>
          <p:cNvPr id="5" name="Pladsholder til sidefod 4"/>
          <p:cNvSpPr>
            <a:spLocks noGrp="1"/>
          </p:cNvSpPr>
          <p:nvPr>
            <p:ph type="ftr" sz="quarter" idx="11"/>
          </p:nvPr>
        </p:nvSpPr>
        <p:spPr/>
        <p:txBody>
          <a:bodyPr/>
          <a:lstStyle>
            <a:lvl1pPr>
              <a:defRPr>
                <a:solidFill>
                  <a:schemeClr val="tx1"/>
                </a:solidFill>
              </a:defRPr>
            </a:lvl1pPr>
          </a:lstStyle>
          <a:p>
            <a:r>
              <a:rPr lang="en-US" dirty="0"/>
              <a:t>
              </a:t>
            </a:r>
          </a:p>
        </p:txBody>
      </p:sp>
      <p:sp>
        <p:nvSpPr>
          <p:cNvPr id="6" name="Pladsholder til diasnummer 5"/>
          <p:cNvSpPr>
            <a:spLocks noGrp="1"/>
          </p:cNvSpPr>
          <p:nvPr>
            <p:ph type="sldNum" sz="quarter" idx="12"/>
          </p:nvPr>
        </p:nvSpPr>
        <p:spPr/>
        <p:txBody>
          <a:bodyPr/>
          <a:lstStyle>
            <a:lvl1pPr>
              <a:defRPr>
                <a:solidFill>
                  <a:schemeClr val="tx1"/>
                </a:solidFill>
              </a:defRPr>
            </a:lvl1pPr>
          </a:lstStyle>
          <a:p>
            <a:fld id="{F3422BEA-4D31-4C39-B8C3-10D1386D54D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tatement">
    <p:bg>
      <p:bgPr>
        <a:solidFill>
          <a:schemeClr val="tx1">
            <a:lumMod val="85000"/>
            <a:lumOff val="15000"/>
          </a:schemeClr>
        </a:solidFill>
        <a:effectLst/>
      </p:bgPr>
    </p:bg>
    <p:spTree>
      <p:nvGrpSpPr>
        <p:cNvPr id="1" name=""/>
        <p:cNvGrpSpPr/>
        <p:nvPr/>
      </p:nvGrpSpPr>
      <p:grpSpPr>
        <a:xfrm>
          <a:off x="0" y="0"/>
          <a:ext cx="0" cy="0"/>
          <a:chOff x="0" y="0"/>
          <a:chExt cx="0" cy="0"/>
        </a:xfrm>
      </p:grpSpPr>
      <p:grpSp>
        <p:nvGrpSpPr>
          <p:cNvPr id="43" name="Gruppe 42"/>
          <p:cNvGrpSpPr/>
          <p:nvPr/>
        </p:nvGrpSpPr>
        <p:grpSpPr>
          <a:xfrm>
            <a:off x="7127786" y="6063819"/>
            <a:ext cx="1504800" cy="476559"/>
            <a:chOff x="0" y="0"/>
            <a:chExt cx="6907213" cy="2160588"/>
          </a:xfrm>
          <a:solidFill>
            <a:schemeClr val="bg1"/>
          </a:solidFill>
        </p:grpSpPr>
        <p:sp>
          <p:nvSpPr>
            <p:cNvPr id="11" name="Freeform 5"/>
            <p:cNvSpPr/>
            <p:nvPr/>
          </p:nvSpPr>
          <p:spPr bwMode="auto">
            <a:xfrm>
              <a:off x="0" y="20638"/>
              <a:ext cx="1103313" cy="1212850"/>
            </a:xfrm>
            <a:custGeom>
              <a:avLst/>
              <a:gdLst/>
              <a:ahLst/>
              <a:cxnLst/>
              <a:rect l="0" t="0" r="r" b="b"/>
              <a:pathLst>
                <a:path w="695" h="764">
                  <a:moveTo>
                    <a:pt x="0" y="0"/>
                  </a:moveTo>
                  <a:lnTo>
                    <a:pt x="168" y="0"/>
                  </a:lnTo>
                  <a:lnTo>
                    <a:pt x="168" y="334"/>
                  </a:lnTo>
                  <a:lnTo>
                    <a:pt x="478" y="0"/>
                  </a:lnTo>
                  <a:lnTo>
                    <a:pt x="680" y="0"/>
                  </a:lnTo>
                  <a:lnTo>
                    <a:pt x="370" y="324"/>
                  </a:lnTo>
                  <a:lnTo>
                    <a:pt x="695" y="764"/>
                  </a:lnTo>
                  <a:lnTo>
                    <a:pt x="493" y="764"/>
                  </a:lnTo>
                  <a:lnTo>
                    <a:pt x="256" y="439"/>
                  </a:lnTo>
                  <a:lnTo>
                    <a:pt x="168" y="530"/>
                  </a:lnTo>
                  <a:lnTo>
                    <a:pt x="168" y="764"/>
                  </a:lnTo>
                  <a:lnTo>
                    <a:pt x="0" y="764"/>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6"/>
            <p:cNvSpPr>
              <a:spLocks noEditPoints="1"/>
            </p:cNvSpPr>
            <p:nvPr/>
          </p:nvSpPr>
          <p:spPr bwMode="auto">
            <a:xfrm>
              <a:off x="1082675" y="0"/>
              <a:ext cx="1287463" cy="1254125"/>
            </a:xfrm>
            <a:custGeom>
              <a:avLst/>
              <a:gdLst/>
              <a:ahLst/>
              <a:cxnLst/>
              <a:rect l="0" t="0" r="r" b="b"/>
              <a:pathLst>
                <a:path w="2694" h="2621">
                  <a:moveTo>
                    <a:pt x="0" y="1318"/>
                  </a:moveTo>
                  <a:cubicBezTo>
                    <a:pt x="0" y="1311"/>
                    <a:pt x="0" y="1311"/>
                    <a:pt x="0" y="1311"/>
                  </a:cubicBezTo>
                  <a:cubicBezTo>
                    <a:pt x="0" y="590"/>
                    <a:pt x="569" y="0"/>
                    <a:pt x="1351" y="0"/>
                  </a:cubicBezTo>
                  <a:cubicBezTo>
                    <a:pt x="2133" y="0"/>
                    <a:pt x="2694" y="583"/>
                    <a:pt x="2694" y="1303"/>
                  </a:cubicBezTo>
                  <a:cubicBezTo>
                    <a:pt x="2694" y="1311"/>
                    <a:pt x="2694" y="1311"/>
                    <a:pt x="2694" y="1311"/>
                  </a:cubicBezTo>
                  <a:cubicBezTo>
                    <a:pt x="2694" y="2031"/>
                    <a:pt x="2126" y="2621"/>
                    <a:pt x="1344" y="2621"/>
                  </a:cubicBezTo>
                  <a:cubicBezTo>
                    <a:pt x="562" y="2621"/>
                    <a:pt x="0" y="2038"/>
                    <a:pt x="0" y="1318"/>
                  </a:cubicBezTo>
                  <a:close/>
                  <a:moveTo>
                    <a:pt x="2111" y="1318"/>
                  </a:moveTo>
                  <a:cubicBezTo>
                    <a:pt x="2111" y="1311"/>
                    <a:pt x="2111" y="1311"/>
                    <a:pt x="2111" y="1311"/>
                  </a:cubicBezTo>
                  <a:cubicBezTo>
                    <a:pt x="2111" y="876"/>
                    <a:pt x="1793" y="514"/>
                    <a:pt x="1344" y="514"/>
                  </a:cubicBezTo>
                  <a:cubicBezTo>
                    <a:pt x="895" y="514"/>
                    <a:pt x="583" y="869"/>
                    <a:pt x="583" y="1303"/>
                  </a:cubicBezTo>
                  <a:cubicBezTo>
                    <a:pt x="583" y="1311"/>
                    <a:pt x="583" y="1311"/>
                    <a:pt x="583" y="1311"/>
                  </a:cubicBezTo>
                  <a:cubicBezTo>
                    <a:pt x="583" y="1745"/>
                    <a:pt x="902" y="2107"/>
                    <a:pt x="1351" y="2107"/>
                  </a:cubicBezTo>
                  <a:cubicBezTo>
                    <a:pt x="1800" y="2107"/>
                    <a:pt x="2111" y="1752"/>
                    <a:pt x="2111" y="13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7"/>
            <p:cNvSpPr/>
            <p:nvPr/>
          </p:nvSpPr>
          <p:spPr bwMode="auto">
            <a:xfrm>
              <a:off x="2597150" y="20638"/>
              <a:ext cx="1211263" cy="1212850"/>
            </a:xfrm>
            <a:custGeom>
              <a:avLst/>
              <a:gdLst/>
              <a:ahLst/>
              <a:cxnLst/>
              <a:rect l="0" t="0" r="r" b="b"/>
              <a:pathLst>
                <a:path w="763" h="764">
                  <a:moveTo>
                    <a:pt x="0" y="0"/>
                  </a:moveTo>
                  <a:lnTo>
                    <a:pt x="181" y="0"/>
                  </a:lnTo>
                  <a:lnTo>
                    <a:pt x="381" y="323"/>
                  </a:lnTo>
                  <a:lnTo>
                    <a:pt x="582" y="0"/>
                  </a:lnTo>
                  <a:lnTo>
                    <a:pt x="763" y="0"/>
                  </a:lnTo>
                  <a:lnTo>
                    <a:pt x="763" y="764"/>
                  </a:lnTo>
                  <a:lnTo>
                    <a:pt x="596" y="764"/>
                  </a:lnTo>
                  <a:lnTo>
                    <a:pt x="596" y="265"/>
                  </a:lnTo>
                  <a:lnTo>
                    <a:pt x="381" y="592"/>
                  </a:lnTo>
                  <a:lnTo>
                    <a:pt x="377" y="592"/>
                  </a:lnTo>
                  <a:lnTo>
                    <a:pt x="164" y="269"/>
                  </a:lnTo>
                  <a:lnTo>
                    <a:pt x="164" y="764"/>
                  </a:lnTo>
                  <a:lnTo>
                    <a:pt x="0" y="764"/>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8"/>
            <p:cNvSpPr>
              <a:spLocks noEditPoints="1"/>
            </p:cNvSpPr>
            <p:nvPr/>
          </p:nvSpPr>
          <p:spPr bwMode="auto">
            <a:xfrm>
              <a:off x="4103688" y="20638"/>
              <a:ext cx="1030288" cy="1212850"/>
            </a:xfrm>
            <a:custGeom>
              <a:avLst/>
              <a:gdLst/>
              <a:ahLst/>
              <a:cxnLst/>
              <a:rect l="0" t="0" r="r" b="b"/>
              <a:pathLst>
                <a:path w="2155" h="2535">
                  <a:moveTo>
                    <a:pt x="0" y="0"/>
                  </a:moveTo>
                  <a:cubicBezTo>
                    <a:pt x="1177" y="0"/>
                    <a:pt x="1177" y="0"/>
                    <a:pt x="1177" y="0"/>
                  </a:cubicBezTo>
                  <a:cubicBezTo>
                    <a:pt x="1467" y="0"/>
                    <a:pt x="1695" y="80"/>
                    <a:pt x="1840" y="225"/>
                  </a:cubicBezTo>
                  <a:cubicBezTo>
                    <a:pt x="1955" y="341"/>
                    <a:pt x="2013" y="482"/>
                    <a:pt x="2013" y="656"/>
                  </a:cubicBezTo>
                  <a:cubicBezTo>
                    <a:pt x="2013" y="663"/>
                    <a:pt x="2013" y="663"/>
                    <a:pt x="2013" y="663"/>
                  </a:cubicBezTo>
                  <a:cubicBezTo>
                    <a:pt x="2013" y="949"/>
                    <a:pt x="1861" y="1108"/>
                    <a:pt x="1680" y="1210"/>
                  </a:cubicBezTo>
                  <a:cubicBezTo>
                    <a:pt x="1974" y="1322"/>
                    <a:pt x="2155" y="1492"/>
                    <a:pt x="2155" y="1832"/>
                  </a:cubicBezTo>
                  <a:cubicBezTo>
                    <a:pt x="2155" y="1840"/>
                    <a:pt x="2155" y="1840"/>
                    <a:pt x="2155" y="1840"/>
                  </a:cubicBezTo>
                  <a:cubicBezTo>
                    <a:pt x="2155" y="2303"/>
                    <a:pt x="1778" y="2535"/>
                    <a:pt x="1206" y="2535"/>
                  </a:cubicBezTo>
                  <a:cubicBezTo>
                    <a:pt x="0" y="2535"/>
                    <a:pt x="0" y="2535"/>
                    <a:pt x="0" y="2535"/>
                  </a:cubicBezTo>
                  <a:lnTo>
                    <a:pt x="0" y="0"/>
                  </a:lnTo>
                  <a:close/>
                  <a:moveTo>
                    <a:pt x="1459" y="750"/>
                  </a:moveTo>
                  <a:cubicBezTo>
                    <a:pt x="1459" y="583"/>
                    <a:pt x="1329" y="489"/>
                    <a:pt x="1094" y="489"/>
                  </a:cubicBezTo>
                  <a:cubicBezTo>
                    <a:pt x="543" y="489"/>
                    <a:pt x="543" y="489"/>
                    <a:pt x="543" y="489"/>
                  </a:cubicBezTo>
                  <a:cubicBezTo>
                    <a:pt x="543" y="1025"/>
                    <a:pt x="543" y="1025"/>
                    <a:pt x="543" y="1025"/>
                  </a:cubicBezTo>
                  <a:cubicBezTo>
                    <a:pt x="1058" y="1025"/>
                    <a:pt x="1058" y="1025"/>
                    <a:pt x="1058" y="1025"/>
                  </a:cubicBezTo>
                  <a:cubicBezTo>
                    <a:pt x="1304" y="1025"/>
                    <a:pt x="1459" y="945"/>
                    <a:pt x="1459" y="757"/>
                  </a:cubicBezTo>
                  <a:lnTo>
                    <a:pt x="1459" y="750"/>
                  </a:lnTo>
                  <a:close/>
                  <a:moveTo>
                    <a:pt x="1188" y="1488"/>
                  </a:moveTo>
                  <a:cubicBezTo>
                    <a:pt x="543" y="1488"/>
                    <a:pt x="543" y="1488"/>
                    <a:pt x="543" y="1488"/>
                  </a:cubicBezTo>
                  <a:cubicBezTo>
                    <a:pt x="543" y="2046"/>
                    <a:pt x="543" y="2046"/>
                    <a:pt x="543" y="2046"/>
                  </a:cubicBezTo>
                  <a:cubicBezTo>
                    <a:pt x="1206" y="2046"/>
                    <a:pt x="1206" y="2046"/>
                    <a:pt x="1206" y="2046"/>
                  </a:cubicBezTo>
                  <a:cubicBezTo>
                    <a:pt x="1452" y="2046"/>
                    <a:pt x="1601" y="1959"/>
                    <a:pt x="1601" y="1771"/>
                  </a:cubicBezTo>
                  <a:cubicBezTo>
                    <a:pt x="1601" y="1764"/>
                    <a:pt x="1601" y="1764"/>
                    <a:pt x="1601" y="1764"/>
                  </a:cubicBezTo>
                  <a:cubicBezTo>
                    <a:pt x="1601" y="1593"/>
                    <a:pt x="1474" y="1488"/>
                    <a:pt x="1188" y="14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9"/>
            <p:cNvSpPr/>
            <p:nvPr/>
          </p:nvSpPr>
          <p:spPr bwMode="auto">
            <a:xfrm>
              <a:off x="5903913" y="17463"/>
              <a:ext cx="1003300" cy="1212850"/>
            </a:xfrm>
            <a:custGeom>
              <a:avLst/>
              <a:gdLst/>
              <a:ahLst/>
              <a:cxnLst/>
              <a:rect l="0" t="0" r="r" b="b"/>
              <a:pathLst>
                <a:path w="632" h="764">
                  <a:moveTo>
                    <a:pt x="232" y="155"/>
                  </a:moveTo>
                  <a:lnTo>
                    <a:pt x="0" y="155"/>
                  </a:lnTo>
                  <a:lnTo>
                    <a:pt x="0" y="0"/>
                  </a:lnTo>
                  <a:lnTo>
                    <a:pt x="632" y="0"/>
                  </a:lnTo>
                  <a:lnTo>
                    <a:pt x="632" y="155"/>
                  </a:lnTo>
                  <a:lnTo>
                    <a:pt x="400" y="155"/>
                  </a:lnTo>
                  <a:lnTo>
                    <a:pt x="400" y="764"/>
                  </a:lnTo>
                  <a:lnTo>
                    <a:pt x="232" y="764"/>
                  </a:lnTo>
                  <a:lnTo>
                    <a:pt x="232" y="15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Rectangle 10"/>
            <p:cNvSpPr>
              <a:spLocks noChangeArrowheads="1"/>
            </p:cNvSpPr>
            <p:nvPr/>
          </p:nvSpPr>
          <p:spPr bwMode="auto">
            <a:xfrm>
              <a:off x="5373688" y="966788"/>
              <a:ext cx="266700" cy="2667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7" name="Rectangle 11"/>
            <p:cNvSpPr>
              <a:spLocks noChangeArrowheads="1"/>
            </p:cNvSpPr>
            <p:nvPr/>
          </p:nvSpPr>
          <p:spPr bwMode="auto">
            <a:xfrm>
              <a:off x="5373688" y="20638"/>
              <a:ext cx="266700" cy="2667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8" name="Rectangle 12"/>
            <p:cNvSpPr>
              <a:spLocks noChangeArrowheads="1"/>
            </p:cNvSpPr>
            <p:nvPr/>
          </p:nvSpPr>
          <p:spPr bwMode="auto">
            <a:xfrm>
              <a:off x="5373688" y="493713"/>
              <a:ext cx="266700" cy="2667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9" name="Freeform 13"/>
            <p:cNvSpPr/>
            <p:nvPr/>
          </p:nvSpPr>
          <p:spPr bwMode="auto">
            <a:xfrm>
              <a:off x="6350" y="1814513"/>
              <a:ext cx="290513" cy="341313"/>
            </a:xfrm>
            <a:custGeom>
              <a:avLst/>
              <a:gdLst/>
              <a:ahLst/>
              <a:cxnLst/>
              <a:rect l="0" t="0" r="r" b="b"/>
              <a:pathLst>
                <a:path w="183" h="215">
                  <a:moveTo>
                    <a:pt x="0" y="0"/>
                  </a:moveTo>
                  <a:lnTo>
                    <a:pt x="24" y="0"/>
                  </a:lnTo>
                  <a:lnTo>
                    <a:pt x="24" y="128"/>
                  </a:lnTo>
                  <a:lnTo>
                    <a:pt x="148" y="0"/>
                  </a:lnTo>
                  <a:lnTo>
                    <a:pt x="179" y="0"/>
                  </a:lnTo>
                  <a:lnTo>
                    <a:pt x="87" y="94"/>
                  </a:lnTo>
                  <a:lnTo>
                    <a:pt x="183" y="215"/>
                  </a:lnTo>
                  <a:lnTo>
                    <a:pt x="153" y="215"/>
                  </a:lnTo>
                  <a:lnTo>
                    <a:pt x="70" y="111"/>
                  </a:lnTo>
                  <a:lnTo>
                    <a:pt x="24" y="157"/>
                  </a:lnTo>
                  <a:lnTo>
                    <a:pt x="24" y="215"/>
                  </a:lnTo>
                  <a:lnTo>
                    <a:pt x="0" y="215"/>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4"/>
            <p:cNvSpPr>
              <a:spLocks noEditPoints="1"/>
            </p:cNvSpPr>
            <p:nvPr/>
          </p:nvSpPr>
          <p:spPr bwMode="auto">
            <a:xfrm>
              <a:off x="320675" y="1898650"/>
              <a:ext cx="261938" cy="261938"/>
            </a:xfrm>
            <a:custGeom>
              <a:avLst/>
              <a:gdLst/>
              <a:ahLst/>
              <a:cxnLst/>
              <a:rect l="0" t="0" r="r" b="b"/>
              <a:pathLst>
                <a:path w="549" h="550">
                  <a:moveTo>
                    <a:pt x="0" y="277"/>
                  </a:moveTo>
                  <a:cubicBezTo>
                    <a:pt x="0" y="275"/>
                    <a:pt x="0" y="275"/>
                    <a:pt x="0" y="275"/>
                  </a:cubicBezTo>
                  <a:cubicBezTo>
                    <a:pt x="0" y="127"/>
                    <a:pt x="116" y="0"/>
                    <a:pt x="275" y="0"/>
                  </a:cubicBezTo>
                  <a:cubicBezTo>
                    <a:pt x="433" y="0"/>
                    <a:pt x="549" y="125"/>
                    <a:pt x="549" y="273"/>
                  </a:cubicBezTo>
                  <a:cubicBezTo>
                    <a:pt x="549" y="275"/>
                    <a:pt x="549" y="275"/>
                    <a:pt x="549" y="275"/>
                  </a:cubicBezTo>
                  <a:cubicBezTo>
                    <a:pt x="549" y="424"/>
                    <a:pt x="432" y="550"/>
                    <a:pt x="273" y="550"/>
                  </a:cubicBezTo>
                  <a:cubicBezTo>
                    <a:pt x="115" y="550"/>
                    <a:pt x="0" y="426"/>
                    <a:pt x="0" y="277"/>
                  </a:cubicBezTo>
                  <a:close/>
                  <a:moveTo>
                    <a:pt x="468" y="277"/>
                  </a:moveTo>
                  <a:cubicBezTo>
                    <a:pt x="468" y="275"/>
                    <a:pt x="468" y="275"/>
                    <a:pt x="468" y="275"/>
                  </a:cubicBezTo>
                  <a:cubicBezTo>
                    <a:pt x="468" y="162"/>
                    <a:pt x="384" y="70"/>
                    <a:pt x="273" y="70"/>
                  </a:cubicBezTo>
                  <a:cubicBezTo>
                    <a:pt x="159" y="70"/>
                    <a:pt x="80" y="162"/>
                    <a:pt x="80" y="273"/>
                  </a:cubicBezTo>
                  <a:cubicBezTo>
                    <a:pt x="80" y="275"/>
                    <a:pt x="80" y="275"/>
                    <a:pt x="80" y="275"/>
                  </a:cubicBezTo>
                  <a:cubicBezTo>
                    <a:pt x="80" y="388"/>
                    <a:pt x="164" y="480"/>
                    <a:pt x="275" y="480"/>
                  </a:cubicBezTo>
                  <a:cubicBezTo>
                    <a:pt x="389" y="480"/>
                    <a:pt x="468" y="388"/>
                    <a:pt x="468" y="27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5"/>
            <p:cNvSpPr/>
            <p:nvPr/>
          </p:nvSpPr>
          <p:spPr bwMode="auto">
            <a:xfrm>
              <a:off x="649288" y="1898650"/>
              <a:ext cx="382588" cy="257175"/>
            </a:xfrm>
            <a:custGeom>
              <a:avLst/>
              <a:gdLst/>
              <a:ahLst/>
              <a:cxnLst/>
              <a:rect l="0" t="0" r="r" b="b"/>
              <a:pathLst>
                <a:path w="799" h="538">
                  <a:moveTo>
                    <a:pt x="0" y="12"/>
                  </a:moveTo>
                  <a:cubicBezTo>
                    <a:pt x="79" y="12"/>
                    <a:pt x="79" y="12"/>
                    <a:pt x="79" y="12"/>
                  </a:cubicBezTo>
                  <a:cubicBezTo>
                    <a:pt x="79" y="100"/>
                    <a:pt x="79" y="100"/>
                    <a:pt x="79" y="100"/>
                  </a:cubicBezTo>
                  <a:cubicBezTo>
                    <a:pt x="113" y="48"/>
                    <a:pt x="160" y="0"/>
                    <a:pt x="249" y="0"/>
                  </a:cubicBezTo>
                  <a:cubicBezTo>
                    <a:pt x="334" y="0"/>
                    <a:pt x="389" y="46"/>
                    <a:pt x="418" y="105"/>
                  </a:cubicBezTo>
                  <a:cubicBezTo>
                    <a:pt x="456" y="47"/>
                    <a:pt x="512" y="0"/>
                    <a:pt x="603" y="0"/>
                  </a:cubicBezTo>
                  <a:cubicBezTo>
                    <a:pt x="725" y="0"/>
                    <a:pt x="799" y="82"/>
                    <a:pt x="799" y="212"/>
                  </a:cubicBezTo>
                  <a:cubicBezTo>
                    <a:pt x="799" y="538"/>
                    <a:pt x="799" y="538"/>
                    <a:pt x="799" y="538"/>
                  </a:cubicBezTo>
                  <a:cubicBezTo>
                    <a:pt x="720" y="538"/>
                    <a:pt x="720" y="538"/>
                    <a:pt x="720" y="538"/>
                  </a:cubicBezTo>
                  <a:cubicBezTo>
                    <a:pt x="720" y="230"/>
                    <a:pt x="720" y="230"/>
                    <a:pt x="720" y="230"/>
                  </a:cubicBezTo>
                  <a:cubicBezTo>
                    <a:pt x="720" y="129"/>
                    <a:pt x="670" y="72"/>
                    <a:pt x="584" y="72"/>
                  </a:cubicBezTo>
                  <a:cubicBezTo>
                    <a:pt x="505" y="72"/>
                    <a:pt x="439" y="131"/>
                    <a:pt x="439" y="235"/>
                  </a:cubicBezTo>
                  <a:cubicBezTo>
                    <a:pt x="439" y="538"/>
                    <a:pt x="439" y="538"/>
                    <a:pt x="439" y="538"/>
                  </a:cubicBezTo>
                  <a:cubicBezTo>
                    <a:pt x="361" y="538"/>
                    <a:pt x="361" y="538"/>
                    <a:pt x="361" y="538"/>
                  </a:cubicBezTo>
                  <a:cubicBezTo>
                    <a:pt x="361" y="228"/>
                    <a:pt x="361" y="228"/>
                    <a:pt x="361" y="228"/>
                  </a:cubicBezTo>
                  <a:cubicBezTo>
                    <a:pt x="361" y="130"/>
                    <a:pt x="309" y="72"/>
                    <a:pt x="225" y="72"/>
                  </a:cubicBezTo>
                  <a:cubicBezTo>
                    <a:pt x="142" y="72"/>
                    <a:pt x="79" y="141"/>
                    <a:pt x="79" y="238"/>
                  </a:cubicBezTo>
                  <a:cubicBezTo>
                    <a:pt x="79" y="538"/>
                    <a:pt x="79" y="538"/>
                    <a:pt x="79" y="538"/>
                  </a:cubicBezTo>
                  <a:cubicBezTo>
                    <a:pt x="0" y="538"/>
                    <a:pt x="0" y="538"/>
                    <a:pt x="0" y="538"/>
                  </a:cubicBezTo>
                  <a:lnTo>
                    <a:pt x="0"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6"/>
            <p:cNvSpPr/>
            <p:nvPr/>
          </p:nvSpPr>
          <p:spPr bwMode="auto">
            <a:xfrm>
              <a:off x="1112838" y="1898650"/>
              <a:ext cx="382588" cy="257175"/>
            </a:xfrm>
            <a:custGeom>
              <a:avLst/>
              <a:gdLst/>
              <a:ahLst/>
              <a:cxnLst/>
              <a:rect l="0" t="0" r="r" b="b"/>
              <a:pathLst>
                <a:path w="799" h="538">
                  <a:moveTo>
                    <a:pt x="0" y="12"/>
                  </a:moveTo>
                  <a:cubicBezTo>
                    <a:pt x="78" y="12"/>
                    <a:pt x="78" y="12"/>
                    <a:pt x="78" y="12"/>
                  </a:cubicBezTo>
                  <a:cubicBezTo>
                    <a:pt x="78" y="100"/>
                    <a:pt x="78" y="100"/>
                    <a:pt x="78" y="100"/>
                  </a:cubicBezTo>
                  <a:cubicBezTo>
                    <a:pt x="113" y="48"/>
                    <a:pt x="160" y="0"/>
                    <a:pt x="249" y="0"/>
                  </a:cubicBezTo>
                  <a:cubicBezTo>
                    <a:pt x="334" y="0"/>
                    <a:pt x="389" y="46"/>
                    <a:pt x="418" y="105"/>
                  </a:cubicBezTo>
                  <a:cubicBezTo>
                    <a:pt x="455" y="47"/>
                    <a:pt x="511" y="0"/>
                    <a:pt x="603" y="0"/>
                  </a:cubicBezTo>
                  <a:cubicBezTo>
                    <a:pt x="724" y="0"/>
                    <a:pt x="799" y="82"/>
                    <a:pt x="799" y="212"/>
                  </a:cubicBezTo>
                  <a:cubicBezTo>
                    <a:pt x="799" y="538"/>
                    <a:pt x="799" y="538"/>
                    <a:pt x="799" y="538"/>
                  </a:cubicBezTo>
                  <a:cubicBezTo>
                    <a:pt x="720" y="538"/>
                    <a:pt x="720" y="538"/>
                    <a:pt x="720" y="538"/>
                  </a:cubicBezTo>
                  <a:cubicBezTo>
                    <a:pt x="720" y="230"/>
                    <a:pt x="720" y="230"/>
                    <a:pt x="720" y="230"/>
                  </a:cubicBezTo>
                  <a:cubicBezTo>
                    <a:pt x="720" y="129"/>
                    <a:pt x="669" y="72"/>
                    <a:pt x="584" y="72"/>
                  </a:cubicBezTo>
                  <a:cubicBezTo>
                    <a:pt x="504" y="72"/>
                    <a:pt x="439" y="131"/>
                    <a:pt x="439" y="235"/>
                  </a:cubicBezTo>
                  <a:cubicBezTo>
                    <a:pt x="439" y="538"/>
                    <a:pt x="439" y="538"/>
                    <a:pt x="439" y="538"/>
                  </a:cubicBezTo>
                  <a:cubicBezTo>
                    <a:pt x="361" y="538"/>
                    <a:pt x="361" y="538"/>
                    <a:pt x="361" y="538"/>
                  </a:cubicBezTo>
                  <a:cubicBezTo>
                    <a:pt x="361" y="228"/>
                    <a:pt x="361" y="228"/>
                    <a:pt x="361" y="228"/>
                  </a:cubicBezTo>
                  <a:cubicBezTo>
                    <a:pt x="361" y="130"/>
                    <a:pt x="309" y="72"/>
                    <a:pt x="225" y="72"/>
                  </a:cubicBezTo>
                  <a:cubicBezTo>
                    <a:pt x="142" y="72"/>
                    <a:pt x="78" y="141"/>
                    <a:pt x="78" y="238"/>
                  </a:cubicBezTo>
                  <a:cubicBezTo>
                    <a:pt x="78" y="538"/>
                    <a:pt x="78" y="538"/>
                    <a:pt x="78" y="538"/>
                  </a:cubicBezTo>
                  <a:cubicBezTo>
                    <a:pt x="0" y="538"/>
                    <a:pt x="0" y="538"/>
                    <a:pt x="0" y="538"/>
                  </a:cubicBezTo>
                  <a:lnTo>
                    <a:pt x="0"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7"/>
            <p:cNvSpPr/>
            <p:nvPr/>
          </p:nvSpPr>
          <p:spPr bwMode="auto">
            <a:xfrm>
              <a:off x="1571625" y="1903413"/>
              <a:ext cx="220663" cy="257175"/>
            </a:xfrm>
            <a:custGeom>
              <a:avLst/>
              <a:gdLst/>
              <a:ahLst/>
              <a:cxnLst/>
              <a:rect l="0" t="0" r="r" b="b"/>
              <a:pathLst>
                <a:path w="460" h="537">
                  <a:moveTo>
                    <a:pt x="0" y="327"/>
                  </a:moveTo>
                  <a:cubicBezTo>
                    <a:pt x="0" y="0"/>
                    <a:pt x="0" y="0"/>
                    <a:pt x="0" y="0"/>
                  </a:cubicBezTo>
                  <a:cubicBezTo>
                    <a:pt x="79" y="0"/>
                    <a:pt x="79" y="0"/>
                    <a:pt x="79" y="0"/>
                  </a:cubicBezTo>
                  <a:cubicBezTo>
                    <a:pt x="79" y="307"/>
                    <a:pt x="79" y="307"/>
                    <a:pt x="79" y="307"/>
                  </a:cubicBezTo>
                  <a:cubicBezTo>
                    <a:pt x="79" y="405"/>
                    <a:pt x="132" y="466"/>
                    <a:pt x="225" y="466"/>
                  </a:cubicBezTo>
                  <a:cubicBezTo>
                    <a:pt x="314" y="466"/>
                    <a:pt x="382" y="400"/>
                    <a:pt x="382" y="301"/>
                  </a:cubicBezTo>
                  <a:cubicBezTo>
                    <a:pt x="382" y="0"/>
                    <a:pt x="382" y="0"/>
                    <a:pt x="382" y="0"/>
                  </a:cubicBezTo>
                  <a:cubicBezTo>
                    <a:pt x="460" y="0"/>
                    <a:pt x="460" y="0"/>
                    <a:pt x="460" y="0"/>
                  </a:cubicBezTo>
                  <a:cubicBezTo>
                    <a:pt x="460" y="526"/>
                    <a:pt x="460" y="526"/>
                    <a:pt x="460" y="526"/>
                  </a:cubicBezTo>
                  <a:cubicBezTo>
                    <a:pt x="382" y="526"/>
                    <a:pt x="382" y="526"/>
                    <a:pt x="382" y="526"/>
                  </a:cubicBezTo>
                  <a:cubicBezTo>
                    <a:pt x="382" y="434"/>
                    <a:pt x="382" y="434"/>
                    <a:pt x="382" y="434"/>
                  </a:cubicBezTo>
                  <a:cubicBezTo>
                    <a:pt x="347" y="492"/>
                    <a:pt x="293" y="537"/>
                    <a:pt x="202" y="537"/>
                  </a:cubicBezTo>
                  <a:cubicBezTo>
                    <a:pt x="75" y="537"/>
                    <a:pt x="0" y="452"/>
                    <a:pt x="0" y="3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8"/>
            <p:cNvSpPr/>
            <p:nvPr/>
          </p:nvSpPr>
          <p:spPr bwMode="auto">
            <a:xfrm>
              <a:off x="1876425" y="1898650"/>
              <a:ext cx="219075" cy="257175"/>
            </a:xfrm>
            <a:custGeom>
              <a:avLst/>
              <a:gdLst/>
              <a:ahLst/>
              <a:cxnLst/>
              <a:rect l="0" t="0" r="r" b="b"/>
              <a:pathLst>
                <a:path w="460" h="538">
                  <a:moveTo>
                    <a:pt x="0" y="12"/>
                  </a:moveTo>
                  <a:cubicBezTo>
                    <a:pt x="79" y="12"/>
                    <a:pt x="79" y="12"/>
                    <a:pt x="79" y="12"/>
                  </a:cubicBezTo>
                  <a:cubicBezTo>
                    <a:pt x="79" y="103"/>
                    <a:pt x="79" y="103"/>
                    <a:pt x="79" y="103"/>
                  </a:cubicBezTo>
                  <a:cubicBezTo>
                    <a:pt x="113" y="46"/>
                    <a:pt x="168" y="0"/>
                    <a:pt x="259" y="0"/>
                  </a:cubicBezTo>
                  <a:cubicBezTo>
                    <a:pt x="386" y="0"/>
                    <a:pt x="460" y="86"/>
                    <a:pt x="460" y="211"/>
                  </a:cubicBezTo>
                  <a:cubicBezTo>
                    <a:pt x="460" y="538"/>
                    <a:pt x="460" y="538"/>
                    <a:pt x="460" y="538"/>
                  </a:cubicBezTo>
                  <a:cubicBezTo>
                    <a:pt x="382" y="538"/>
                    <a:pt x="382" y="538"/>
                    <a:pt x="382" y="538"/>
                  </a:cubicBezTo>
                  <a:cubicBezTo>
                    <a:pt x="382" y="230"/>
                    <a:pt x="382" y="230"/>
                    <a:pt x="382" y="230"/>
                  </a:cubicBezTo>
                  <a:cubicBezTo>
                    <a:pt x="382" y="133"/>
                    <a:pt x="329" y="72"/>
                    <a:pt x="236" y="72"/>
                  </a:cubicBezTo>
                  <a:cubicBezTo>
                    <a:pt x="146" y="72"/>
                    <a:pt x="79" y="138"/>
                    <a:pt x="79" y="237"/>
                  </a:cubicBezTo>
                  <a:cubicBezTo>
                    <a:pt x="79" y="538"/>
                    <a:pt x="79" y="538"/>
                    <a:pt x="79" y="538"/>
                  </a:cubicBezTo>
                  <a:cubicBezTo>
                    <a:pt x="0" y="538"/>
                    <a:pt x="0" y="538"/>
                    <a:pt x="0" y="538"/>
                  </a:cubicBezTo>
                  <a:lnTo>
                    <a:pt x="0"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9"/>
            <p:cNvSpPr>
              <a:spLocks noEditPoints="1"/>
            </p:cNvSpPr>
            <p:nvPr/>
          </p:nvSpPr>
          <p:spPr bwMode="auto">
            <a:xfrm>
              <a:off x="2160588" y="1898650"/>
              <a:ext cx="238125" cy="261938"/>
            </a:xfrm>
            <a:custGeom>
              <a:avLst/>
              <a:gdLst/>
              <a:ahLst/>
              <a:cxnLst/>
              <a:rect l="0" t="0" r="r" b="b"/>
              <a:pathLst>
                <a:path w="498" h="550">
                  <a:moveTo>
                    <a:pt x="0" y="276"/>
                  </a:moveTo>
                  <a:cubicBezTo>
                    <a:pt x="0" y="274"/>
                    <a:pt x="0" y="274"/>
                    <a:pt x="0" y="274"/>
                  </a:cubicBezTo>
                  <a:cubicBezTo>
                    <a:pt x="0" y="123"/>
                    <a:pt x="107" y="0"/>
                    <a:pt x="253" y="0"/>
                  </a:cubicBezTo>
                  <a:cubicBezTo>
                    <a:pt x="408" y="0"/>
                    <a:pt x="498" y="125"/>
                    <a:pt x="498" y="278"/>
                  </a:cubicBezTo>
                  <a:cubicBezTo>
                    <a:pt x="498" y="289"/>
                    <a:pt x="498" y="295"/>
                    <a:pt x="497" y="304"/>
                  </a:cubicBezTo>
                  <a:cubicBezTo>
                    <a:pt x="79" y="304"/>
                    <a:pt x="79" y="304"/>
                    <a:pt x="79" y="304"/>
                  </a:cubicBezTo>
                  <a:cubicBezTo>
                    <a:pt x="91" y="418"/>
                    <a:pt x="171" y="482"/>
                    <a:pt x="265" y="482"/>
                  </a:cubicBezTo>
                  <a:cubicBezTo>
                    <a:pt x="337" y="482"/>
                    <a:pt x="388" y="453"/>
                    <a:pt x="431" y="408"/>
                  </a:cubicBezTo>
                  <a:cubicBezTo>
                    <a:pt x="480" y="452"/>
                    <a:pt x="480" y="452"/>
                    <a:pt x="480" y="452"/>
                  </a:cubicBezTo>
                  <a:cubicBezTo>
                    <a:pt x="427" y="511"/>
                    <a:pt x="363" y="550"/>
                    <a:pt x="263" y="550"/>
                  </a:cubicBezTo>
                  <a:cubicBezTo>
                    <a:pt x="118" y="550"/>
                    <a:pt x="0" y="439"/>
                    <a:pt x="0" y="276"/>
                  </a:cubicBezTo>
                  <a:close/>
                  <a:moveTo>
                    <a:pt x="419" y="246"/>
                  </a:moveTo>
                  <a:cubicBezTo>
                    <a:pt x="410" y="150"/>
                    <a:pt x="355" y="67"/>
                    <a:pt x="250" y="67"/>
                  </a:cubicBezTo>
                  <a:cubicBezTo>
                    <a:pt x="159" y="67"/>
                    <a:pt x="90" y="143"/>
                    <a:pt x="79" y="246"/>
                  </a:cubicBezTo>
                  <a:lnTo>
                    <a:pt x="419" y="2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20"/>
            <p:cNvSpPr/>
            <p:nvPr/>
          </p:nvSpPr>
          <p:spPr bwMode="auto">
            <a:xfrm>
              <a:off x="2463800" y="1897063"/>
              <a:ext cx="141288" cy="258763"/>
            </a:xfrm>
            <a:custGeom>
              <a:avLst/>
              <a:gdLst/>
              <a:ahLst/>
              <a:cxnLst/>
              <a:rect l="0" t="0" r="r" b="b"/>
              <a:pathLst>
                <a:path w="294" h="540">
                  <a:moveTo>
                    <a:pt x="0" y="14"/>
                  </a:moveTo>
                  <a:cubicBezTo>
                    <a:pt x="79" y="14"/>
                    <a:pt x="79" y="14"/>
                    <a:pt x="79" y="14"/>
                  </a:cubicBezTo>
                  <a:cubicBezTo>
                    <a:pt x="79" y="151"/>
                    <a:pt x="79" y="151"/>
                    <a:pt x="79" y="151"/>
                  </a:cubicBezTo>
                  <a:cubicBezTo>
                    <a:pt x="118" y="63"/>
                    <a:pt x="194" y="0"/>
                    <a:pt x="294" y="4"/>
                  </a:cubicBezTo>
                  <a:cubicBezTo>
                    <a:pt x="294" y="89"/>
                    <a:pt x="294" y="89"/>
                    <a:pt x="294" y="89"/>
                  </a:cubicBezTo>
                  <a:cubicBezTo>
                    <a:pt x="288" y="89"/>
                    <a:pt x="288" y="89"/>
                    <a:pt x="288" y="89"/>
                  </a:cubicBezTo>
                  <a:cubicBezTo>
                    <a:pt x="173" y="89"/>
                    <a:pt x="79" y="171"/>
                    <a:pt x="79" y="330"/>
                  </a:cubicBezTo>
                  <a:cubicBezTo>
                    <a:pt x="79" y="540"/>
                    <a:pt x="79" y="540"/>
                    <a:pt x="79" y="540"/>
                  </a:cubicBezTo>
                  <a:cubicBezTo>
                    <a:pt x="0" y="540"/>
                    <a:pt x="0" y="540"/>
                    <a:pt x="0" y="540"/>
                  </a:cubicBezTo>
                  <a:lnTo>
                    <a:pt x="0" y="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1"/>
            <p:cNvSpPr/>
            <p:nvPr/>
          </p:nvSpPr>
          <p:spPr bwMode="auto">
            <a:xfrm>
              <a:off x="2660650" y="1898650"/>
              <a:ext cx="220663" cy="257175"/>
            </a:xfrm>
            <a:custGeom>
              <a:avLst/>
              <a:gdLst/>
              <a:ahLst/>
              <a:cxnLst/>
              <a:rect l="0" t="0" r="r" b="b"/>
              <a:pathLst>
                <a:path w="460" h="538">
                  <a:moveTo>
                    <a:pt x="0" y="12"/>
                  </a:moveTo>
                  <a:cubicBezTo>
                    <a:pt x="78" y="12"/>
                    <a:pt x="78" y="12"/>
                    <a:pt x="78" y="12"/>
                  </a:cubicBezTo>
                  <a:cubicBezTo>
                    <a:pt x="78" y="103"/>
                    <a:pt x="78" y="103"/>
                    <a:pt x="78" y="103"/>
                  </a:cubicBezTo>
                  <a:cubicBezTo>
                    <a:pt x="113" y="46"/>
                    <a:pt x="168" y="0"/>
                    <a:pt x="259" y="0"/>
                  </a:cubicBezTo>
                  <a:cubicBezTo>
                    <a:pt x="386" y="0"/>
                    <a:pt x="460" y="86"/>
                    <a:pt x="460" y="211"/>
                  </a:cubicBezTo>
                  <a:cubicBezTo>
                    <a:pt x="460" y="538"/>
                    <a:pt x="460" y="538"/>
                    <a:pt x="460" y="538"/>
                  </a:cubicBezTo>
                  <a:cubicBezTo>
                    <a:pt x="382" y="538"/>
                    <a:pt x="382" y="538"/>
                    <a:pt x="382" y="538"/>
                  </a:cubicBezTo>
                  <a:cubicBezTo>
                    <a:pt x="382" y="230"/>
                    <a:pt x="382" y="230"/>
                    <a:pt x="382" y="230"/>
                  </a:cubicBezTo>
                  <a:cubicBezTo>
                    <a:pt x="382" y="133"/>
                    <a:pt x="329" y="72"/>
                    <a:pt x="236" y="72"/>
                  </a:cubicBezTo>
                  <a:cubicBezTo>
                    <a:pt x="146" y="72"/>
                    <a:pt x="78" y="138"/>
                    <a:pt x="78" y="237"/>
                  </a:cubicBezTo>
                  <a:cubicBezTo>
                    <a:pt x="78" y="538"/>
                    <a:pt x="78" y="538"/>
                    <a:pt x="78" y="538"/>
                  </a:cubicBezTo>
                  <a:cubicBezTo>
                    <a:pt x="0" y="538"/>
                    <a:pt x="0" y="538"/>
                    <a:pt x="0" y="538"/>
                  </a:cubicBezTo>
                  <a:lnTo>
                    <a:pt x="0"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2"/>
            <p:cNvSpPr>
              <a:spLocks noEditPoints="1"/>
            </p:cNvSpPr>
            <p:nvPr/>
          </p:nvSpPr>
          <p:spPr bwMode="auto">
            <a:xfrm>
              <a:off x="2946400" y="1898650"/>
              <a:ext cx="238125" cy="261938"/>
            </a:xfrm>
            <a:custGeom>
              <a:avLst/>
              <a:gdLst/>
              <a:ahLst/>
              <a:cxnLst/>
              <a:rect l="0" t="0" r="r" b="b"/>
              <a:pathLst>
                <a:path w="498" h="550">
                  <a:moveTo>
                    <a:pt x="0" y="276"/>
                  </a:moveTo>
                  <a:cubicBezTo>
                    <a:pt x="0" y="274"/>
                    <a:pt x="0" y="274"/>
                    <a:pt x="0" y="274"/>
                  </a:cubicBezTo>
                  <a:cubicBezTo>
                    <a:pt x="0" y="123"/>
                    <a:pt x="107" y="0"/>
                    <a:pt x="252" y="0"/>
                  </a:cubicBezTo>
                  <a:cubicBezTo>
                    <a:pt x="408" y="0"/>
                    <a:pt x="498" y="125"/>
                    <a:pt x="498" y="278"/>
                  </a:cubicBezTo>
                  <a:cubicBezTo>
                    <a:pt x="498" y="289"/>
                    <a:pt x="498" y="295"/>
                    <a:pt x="497" y="304"/>
                  </a:cubicBezTo>
                  <a:cubicBezTo>
                    <a:pt x="79" y="304"/>
                    <a:pt x="79" y="304"/>
                    <a:pt x="79" y="304"/>
                  </a:cubicBezTo>
                  <a:cubicBezTo>
                    <a:pt x="91" y="418"/>
                    <a:pt x="171" y="482"/>
                    <a:pt x="265" y="482"/>
                  </a:cubicBezTo>
                  <a:cubicBezTo>
                    <a:pt x="337" y="482"/>
                    <a:pt x="388" y="453"/>
                    <a:pt x="431" y="408"/>
                  </a:cubicBezTo>
                  <a:cubicBezTo>
                    <a:pt x="480" y="452"/>
                    <a:pt x="480" y="452"/>
                    <a:pt x="480" y="452"/>
                  </a:cubicBezTo>
                  <a:cubicBezTo>
                    <a:pt x="427" y="511"/>
                    <a:pt x="363" y="550"/>
                    <a:pt x="263" y="550"/>
                  </a:cubicBezTo>
                  <a:cubicBezTo>
                    <a:pt x="118" y="550"/>
                    <a:pt x="0" y="439"/>
                    <a:pt x="0" y="276"/>
                  </a:cubicBezTo>
                  <a:close/>
                  <a:moveTo>
                    <a:pt x="419" y="246"/>
                  </a:moveTo>
                  <a:cubicBezTo>
                    <a:pt x="410" y="150"/>
                    <a:pt x="355" y="67"/>
                    <a:pt x="250" y="67"/>
                  </a:cubicBezTo>
                  <a:cubicBezTo>
                    <a:pt x="159" y="67"/>
                    <a:pt x="90" y="143"/>
                    <a:pt x="79" y="246"/>
                  </a:cubicBezTo>
                  <a:lnTo>
                    <a:pt x="419" y="2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3"/>
            <p:cNvSpPr/>
            <p:nvPr/>
          </p:nvSpPr>
          <p:spPr bwMode="auto">
            <a:xfrm>
              <a:off x="3228975" y="1898650"/>
              <a:ext cx="193675" cy="261938"/>
            </a:xfrm>
            <a:custGeom>
              <a:avLst/>
              <a:gdLst/>
              <a:ahLst/>
              <a:cxnLst/>
              <a:rect l="0" t="0" r="r" b="b"/>
              <a:pathLst>
                <a:path w="405" h="546">
                  <a:moveTo>
                    <a:pt x="0" y="469"/>
                  </a:moveTo>
                  <a:cubicBezTo>
                    <a:pt x="39" y="413"/>
                    <a:pt x="39" y="413"/>
                    <a:pt x="39" y="413"/>
                  </a:cubicBezTo>
                  <a:cubicBezTo>
                    <a:pt x="96" y="456"/>
                    <a:pt x="160" y="480"/>
                    <a:pt x="222" y="480"/>
                  </a:cubicBezTo>
                  <a:cubicBezTo>
                    <a:pt x="285" y="480"/>
                    <a:pt x="331" y="448"/>
                    <a:pt x="331" y="397"/>
                  </a:cubicBezTo>
                  <a:cubicBezTo>
                    <a:pt x="331" y="395"/>
                    <a:pt x="331" y="395"/>
                    <a:pt x="331" y="395"/>
                  </a:cubicBezTo>
                  <a:cubicBezTo>
                    <a:pt x="331" y="342"/>
                    <a:pt x="269" y="321"/>
                    <a:pt x="199" y="302"/>
                  </a:cubicBezTo>
                  <a:cubicBezTo>
                    <a:pt x="117" y="278"/>
                    <a:pt x="25" y="250"/>
                    <a:pt x="25" y="153"/>
                  </a:cubicBezTo>
                  <a:cubicBezTo>
                    <a:pt x="25" y="151"/>
                    <a:pt x="25" y="151"/>
                    <a:pt x="25" y="151"/>
                  </a:cubicBezTo>
                  <a:cubicBezTo>
                    <a:pt x="25" y="60"/>
                    <a:pt x="101" y="0"/>
                    <a:pt x="204" y="0"/>
                  </a:cubicBezTo>
                  <a:cubicBezTo>
                    <a:pt x="269" y="0"/>
                    <a:pt x="340" y="23"/>
                    <a:pt x="394" y="58"/>
                  </a:cubicBezTo>
                  <a:cubicBezTo>
                    <a:pt x="358" y="117"/>
                    <a:pt x="358" y="117"/>
                    <a:pt x="358" y="117"/>
                  </a:cubicBezTo>
                  <a:cubicBezTo>
                    <a:pt x="309" y="86"/>
                    <a:pt x="253" y="67"/>
                    <a:pt x="202" y="67"/>
                  </a:cubicBezTo>
                  <a:cubicBezTo>
                    <a:pt x="140" y="67"/>
                    <a:pt x="101" y="99"/>
                    <a:pt x="101" y="143"/>
                  </a:cubicBezTo>
                  <a:cubicBezTo>
                    <a:pt x="101" y="145"/>
                    <a:pt x="101" y="145"/>
                    <a:pt x="101" y="145"/>
                  </a:cubicBezTo>
                  <a:cubicBezTo>
                    <a:pt x="101" y="195"/>
                    <a:pt x="166" y="214"/>
                    <a:pt x="236" y="236"/>
                  </a:cubicBezTo>
                  <a:cubicBezTo>
                    <a:pt x="317" y="260"/>
                    <a:pt x="405" y="292"/>
                    <a:pt x="405" y="386"/>
                  </a:cubicBezTo>
                  <a:cubicBezTo>
                    <a:pt x="405" y="388"/>
                    <a:pt x="405" y="388"/>
                    <a:pt x="405" y="388"/>
                  </a:cubicBezTo>
                  <a:cubicBezTo>
                    <a:pt x="405" y="488"/>
                    <a:pt x="323" y="546"/>
                    <a:pt x="218" y="546"/>
                  </a:cubicBezTo>
                  <a:cubicBezTo>
                    <a:pt x="142" y="546"/>
                    <a:pt x="59" y="517"/>
                    <a:pt x="0" y="46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4"/>
            <p:cNvSpPr>
              <a:spLocks noEditPoints="1"/>
            </p:cNvSpPr>
            <p:nvPr/>
          </p:nvSpPr>
          <p:spPr bwMode="auto">
            <a:xfrm>
              <a:off x="3638550" y="1806575"/>
              <a:ext cx="42863" cy="349250"/>
            </a:xfrm>
            <a:custGeom>
              <a:avLst/>
              <a:gdLst/>
              <a:ahLst/>
              <a:cxnLst/>
              <a:rect l="0" t="0" r="r" b="b"/>
              <a:pathLst>
                <a:path w="27" h="220">
                  <a:moveTo>
                    <a:pt x="0" y="0"/>
                  </a:moveTo>
                  <a:lnTo>
                    <a:pt x="27" y="0"/>
                  </a:lnTo>
                  <a:lnTo>
                    <a:pt x="27" y="26"/>
                  </a:lnTo>
                  <a:lnTo>
                    <a:pt x="0" y="26"/>
                  </a:lnTo>
                  <a:lnTo>
                    <a:pt x="0" y="0"/>
                  </a:lnTo>
                  <a:close/>
                  <a:moveTo>
                    <a:pt x="2" y="61"/>
                  </a:moveTo>
                  <a:lnTo>
                    <a:pt x="25" y="61"/>
                  </a:lnTo>
                  <a:lnTo>
                    <a:pt x="25" y="220"/>
                  </a:lnTo>
                  <a:lnTo>
                    <a:pt x="2" y="220"/>
                  </a:lnTo>
                  <a:lnTo>
                    <a:pt x="2" y="6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5"/>
            <p:cNvSpPr/>
            <p:nvPr/>
          </p:nvSpPr>
          <p:spPr bwMode="auto">
            <a:xfrm>
              <a:off x="3743325" y="1827213"/>
              <a:ext cx="152400" cy="331788"/>
            </a:xfrm>
            <a:custGeom>
              <a:avLst/>
              <a:gdLst/>
              <a:ahLst/>
              <a:cxnLst/>
              <a:rect l="0" t="0" r="r" b="b"/>
              <a:pathLst>
                <a:path w="319" h="694">
                  <a:moveTo>
                    <a:pt x="74" y="546"/>
                  </a:moveTo>
                  <a:cubicBezTo>
                    <a:pt x="74" y="228"/>
                    <a:pt x="74" y="228"/>
                    <a:pt x="74" y="228"/>
                  </a:cubicBezTo>
                  <a:cubicBezTo>
                    <a:pt x="0" y="228"/>
                    <a:pt x="0" y="228"/>
                    <a:pt x="0" y="228"/>
                  </a:cubicBezTo>
                  <a:cubicBezTo>
                    <a:pt x="0" y="159"/>
                    <a:pt x="0" y="159"/>
                    <a:pt x="0" y="159"/>
                  </a:cubicBezTo>
                  <a:cubicBezTo>
                    <a:pt x="74" y="159"/>
                    <a:pt x="74" y="159"/>
                    <a:pt x="74" y="159"/>
                  </a:cubicBezTo>
                  <a:cubicBezTo>
                    <a:pt x="74" y="0"/>
                    <a:pt x="74" y="0"/>
                    <a:pt x="74" y="0"/>
                  </a:cubicBezTo>
                  <a:cubicBezTo>
                    <a:pt x="152" y="0"/>
                    <a:pt x="152" y="0"/>
                    <a:pt x="152" y="0"/>
                  </a:cubicBezTo>
                  <a:cubicBezTo>
                    <a:pt x="152" y="159"/>
                    <a:pt x="152" y="159"/>
                    <a:pt x="152" y="159"/>
                  </a:cubicBezTo>
                  <a:cubicBezTo>
                    <a:pt x="319" y="159"/>
                    <a:pt x="319" y="159"/>
                    <a:pt x="319" y="159"/>
                  </a:cubicBezTo>
                  <a:cubicBezTo>
                    <a:pt x="319" y="228"/>
                    <a:pt x="319" y="228"/>
                    <a:pt x="319" y="228"/>
                  </a:cubicBezTo>
                  <a:cubicBezTo>
                    <a:pt x="152" y="228"/>
                    <a:pt x="152" y="228"/>
                    <a:pt x="152" y="228"/>
                  </a:cubicBezTo>
                  <a:cubicBezTo>
                    <a:pt x="152" y="535"/>
                    <a:pt x="152" y="535"/>
                    <a:pt x="152" y="535"/>
                  </a:cubicBezTo>
                  <a:cubicBezTo>
                    <a:pt x="152" y="600"/>
                    <a:pt x="188" y="623"/>
                    <a:pt x="241" y="623"/>
                  </a:cubicBezTo>
                  <a:cubicBezTo>
                    <a:pt x="267" y="623"/>
                    <a:pt x="290" y="618"/>
                    <a:pt x="317" y="605"/>
                  </a:cubicBezTo>
                  <a:cubicBezTo>
                    <a:pt x="317" y="672"/>
                    <a:pt x="317" y="672"/>
                    <a:pt x="317" y="672"/>
                  </a:cubicBezTo>
                  <a:cubicBezTo>
                    <a:pt x="290" y="686"/>
                    <a:pt x="260" y="694"/>
                    <a:pt x="222" y="694"/>
                  </a:cubicBezTo>
                  <a:cubicBezTo>
                    <a:pt x="138" y="694"/>
                    <a:pt x="74" y="653"/>
                    <a:pt x="74" y="54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Rectangle 26"/>
            <p:cNvSpPr>
              <a:spLocks noChangeArrowheads="1"/>
            </p:cNvSpPr>
            <p:nvPr/>
          </p:nvSpPr>
          <p:spPr bwMode="auto">
            <a:xfrm>
              <a:off x="3952875" y="1989138"/>
              <a:ext cx="134938" cy="396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3" name="Freeform 27"/>
            <p:cNvSpPr/>
            <p:nvPr/>
          </p:nvSpPr>
          <p:spPr bwMode="auto">
            <a:xfrm>
              <a:off x="4140200" y="1797050"/>
              <a:ext cx="152400" cy="358775"/>
            </a:xfrm>
            <a:custGeom>
              <a:avLst/>
              <a:gdLst/>
              <a:ahLst/>
              <a:cxnLst/>
              <a:rect l="0" t="0" r="r" b="b"/>
              <a:pathLst>
                <a:path w="318" h="748">
                  <a:moveTo>
                    <a:pt x="73" y="291"/>
                  </a:moveTo>
                  <a:cubicBezTo>
                    <a:pt x="0" y="291"/>
                    <a:pt x="0" y="291"/>
                    <a:pt x="0" y="291"/>
                  </a:cubicBezTo>
                  <a:cubicBezTo>
                    <a:pt x="0" y="223"/>
                    <a:pt x="0" y="223"/>
                    <a:pt x="0" y="223"/>
                  </a:cubicBezTo>
                  <a:cubicBezTo>
                    <a:pt x="73" y="223"/>
                    <a:pt x="73" y="223"/>
                    <a:pt x="73" y="223"/>
                  </a:cubicBezTo>
                  <a:cubicBezTo>
                    <a:pt x="73" y="177"/>
                    <a:pt x="73" y="177"/>
                    <a:pt x="73" y="177"/>
                  </a:cubicBezTo>
                  <a:cubicBezTo>
                    <a:pt x="73" y="117"/>
                    <a:pt x="89" y="71"/>
                    <a:pt x="119" y="41"/>
                  </a:cubicBezTo>
                  <a:cubicBezTo>
                    <a:pt x="145" y="15"/>
                    <a:pt x="184" y="0"/>
                    <a:pt x="232" y="0"/>
                  </a:cubicBezTo>
                  <a:cubicBezTo>
                    <a:pt x="268" y="0"/>
                    <a:pt x="293" y="5"/>
                    <a:pt x="318" y="14"/>
                  </a:cubicBezTo>
                  <a:cubicBezTo>
                    <a:pt x="318" y="82"/>
                    <a:pt x="318" y="82"/>
                    <a:pt x="318" y="82"/>
                  </a:cubicBezTo>
                  <a:cubicBezTo>
                    <a:pt x="290" y="74"/>
                    <a:pt x="268" y="69"/>
                    <a:pt x="242" y="69"/>
                  </a:cubicBezTo>
                  <a:cubicBezTo>
                    <a:pt x="181" y="69"/>
                    <a:pt x="150" y="105"/>
                    <a:pt x="150" y="181"/>
                  </a:cubicBezTo>
                  <a:cubicBezTo>
                    <a:pt x="150" y="224"/>
                    <a:pt x="150" y="224"/>
                    <a:pt x="150" y="224"/>
                  </a:cubicBezTo>
                  <a:cubicBezTo>
                    <a:pt x="317" y="224"/>
                    <a:pt x="317" y="224"/>
                    <a:pt x="317" y="224"/>
                  </a:cubicBezTo>
                  <a:cubicBezTo>
                    <a:pt x="317" y="291"/>
                    <a:pt x="317" y="291"/>
                    <a:pt x="317" y="291"/>
                  </a:cubicBezTo>
                  <a:cubicBezTo>
                    <a:pt x="151" y="291"/>
                    <a:pt x="151" y="291"/>
                    <a:pt x="151" y="291"/>
                  </a:cubicBezTo>
                  <a:cubicBezTo>
                    <a:pt x="151" y="748"/>
                    <a:pt x="151" y="748"/>
                    <a:pt x="151" y="748"/>
                  </a:cubicBezTo>
                  <a:cubicBezTo>
                    <a:pt x="73" y="748"/>
                    <a:pt x="73" y="748"/>
                    <a:pt x="73" y="748"/>
                  </a:cubicBezTo>
                  <a:lnTo>
                    <a:pt x="73"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8"/>
            <p:cNvSpPr>
              <a:spLocks noEditPoints="1"/>
            </p:cNvSpPr>
            <p:nvPr/>
          </p:nvSpPr>
          <p:spPr bwMode="auto">
            <a:xfrm>
              <a:off x="4313238" y="1898650"/>
              <a:ext cx="417513" cy="261938"/>
            </a:xfrm>
            <a:custGeom>
              <a:avLst/>
              <a:gdLst/>
              <a:ahLst/>
              <a:cxnLst/>
              <a:rect l="0" t="0" r="r" b="b"/>
              <a:pathLst>
                <a:path w="874" h="550">
                  <a:moveTo>
                    <a:pt x="0" y="385"/>
                  </a:moveTo>
                  <a:cubicBezTo>
                    <a:pt x="0" y="383"/>
                    <a:pt x="0" y="383"/>
                    <a:pt x="0" y="383"/>
                  </a:cubicBezTo>
                  <a:cubicBezTo>
                    <a:pt x="0" y="272"/>
                    <a:pt x="92" y="213"/>
                    <a:pt x="221" y="213"/>
                  </a:cubicBezTo>
                  <a:cubicBezTo>
                    <a:pt x="285" y="213"/>
                    <a:pt x="330" y="222"/>
                    <a:pt x="377" y="236"/>
                  </a:cubicBezTo>
                  <a:cubicBezTo>
                    <a:pt x="377" y="217"/>
                    <a:pt x="377" y="217"/>
                    <a:pt x="377" y="217"/>
                  </a:cubicBezTo>
                  <a:cubicBezTo>
                    <a:pt x="377" y="123"/>
                    <a:pt x="322" y="74"/>
                    <a:pt x="225" y="74"/>
                  </a:cubicBezTo>
                  <a:cubicBezTo>
                    <a:pt x="165" y="74"/>
                    <a:pt x="119" y="90"/>
                    <a:pt x="70" y="112"/>
                  </a:cubicBezTo>
                  <a:cubicBezTo>
                    <a:pt x="47" y="48"/>
                    <a:pt x="47" y="48"/>
                    <a:pt x="47" y="48"/>
                  </a:cubicBezTo>
                  <a:cubicBezTo>
                    <a:pt x="105" y="22"/>
                    <a:pt x="158" y="4"/>
                    <a:pt x="233" y="4"/>
                  </a:cubicBezTo>
                  <a:cubicBezTo>
                    <a:pt x="333" y="4"/>
                    <a:pt x="400" y="42"/>
                    <a:pt x="427" y="117"/>
                  </a:cubicBezTo>
                  <a:cubicBezTo>
                    <a:pt x="469" y="46"/>
                    <a:pt x="542" y="0"/>
                    <a:pt x="629" y="0"/>
                  </a:cubicBezTo>
                  <a:cubicBezTo>
                    <a:pt x="783" y="0"/>
                    <a:pt x="874" y="125"/>
                    <a:pt x="874" y="278"/>
                  </a:cubicBezTo>
                  <a:cubicBezTo>
                    <a:pt x="874" y="289"/>
                    <a:pt x="873" y="295"/>
                    <a:pt x="872" y="304"/>
                  </a:cubicBezTo>
                  <a:cubicBezTo>
                    <a:pt x="455" y="304"/>
                    <a:pt x="455" y="304"/>
                    <a:pt x="455" y="304"/>
                  </a:cubicBezTo>
                  <a:cubicBezTo>
                    <a:pt x="466" y="418"/>
                    <a:pt x="547" y="482"/>
                    <a:pt x="640" y="482"/>
                  </a:cubicBezTo>
                  <a:cubicBezTo>
                    <a:pt x="713" y="482"/>
                    <a:pt x="763" y="453"/>
                    <a:pt x="806" y="408"/>
                  </a:cubicBezTo>
                  <a:cubicBezTo>
                    <a:pt x="855" y="452"/>
                    <a:pt x="855" y="452"/>
                    <a:pt x="855" y="452"/>
                  </a:cubicBezTo>
                  <a:cubicBezTo>
                    <a:pt x="803" y="511"/>
                    <a:pt x="738" y="550"/>
                    <a:pt x="638" y="550"/>
                  </a:cubicBezTo>
                  <a:cubicBezTo>
                    <a:pt x="553" y="550"/>
                    <a:pt x="476" y="511"/>
                    <a:pt x="429" y="444"/>
                  </a:cubicBezTo>
                  <a:cubicBezTo>
                    <a:pt x="373" y="502"/>
                    <a:pt x="296" y="549"/>
                    <a:pt x="199" y="549"/>
                  </a:cubicBezTo>
                  <a:cubicBezTo>
                    <a:pt x="97" y="549"/>
                    <a:pt x="0" y="493"/>
                    <a:pt x="0" y="385"/>
                  </a:cubicBezTo>
                  <a:close/>
                  <a:moveTo>
                    <a:pt x="397" y="392"/>
                  </a:moveTo>
                  <a:cubicBezTo>
                    <a:pt x="385" y="362"/>
                    <a:pt x="378" y="329"/>
                    <a:pt x="376" y="293"/>
                  </a:cubicBezTo>
                  <a:cubicBezTo>
                    <a:pt x="337" y="282"/>
                    <a:pt x="287" y="271"/>
                    <a:pt x="229" y="271"/>
                  </a:cubicBezTo>
                  <a:cubicBezTo>
                    <a:pt x="133" y="271"/>
                    <a:pt x="79" y="314"/>
                    <a:pt x="79" y="380"/>
                  </a:cubicBezTo>
                  <a:cubicBezTo>
                    <a:pt x="79" y="382"/>
                    <a:pt x="79" y="382"/>
                    <a:pt x="79" y="382"/>
                  </a:cubicBezTo>
                  <a:cubicBezTo>
                    <a:pt x="79" y="447"/>
                    <a:pt x="138" y="486"/>
                    <a:pt x="208" y="486"/>
                  </a:cubicBezTo>
                  <a:cubicBezTo>
                    <a:pt x="285" y="486"/>
                    <a:pt x="348" y="447"/>
                    <a:pt x="397" y="392"/>
                  </a:cubicBezTo>
                  <a:close/>
                  <a:moveTo>
                    <a:pt x="794" y="246"/>
                  </a:moveTo>
                  <a:cubicBezTo>
                    <a:pt x="785" y="150"/>
                    <a:pt x="730" y="67"/>
                    <a:pt x="627" y="67"/>
                  </a:cubicBezTo>
                  <a:cubicBezTo>
                    <a:pt x="534" y="67"/>
                    <a:pt x="465" y="143"/>
                    <a:pt x="454" y="246"/>
                  </a:cubicBezTo>
                  <a:lnTo>
                    <a:pt x="794" y="2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Rectangle 29"/>
            <p:cNvSpPr>
              <a:spLocks noChangeArrowheads="1"/>
            </p:cNvSpPr>
            <p:nvPr/>
          </p:nvSpPr>
          <p:spPr bwMode="auto">
            <a:xfrm>
              <a:off x="4800600" y="1800225"/>
              <a:ext cx="36513" cy="3556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6" name="Rectangle 30"/>
            <p:cNvSpPr>
              <a:spLocks noChangeArrowheads="1"/>
            </p:cNvSpPr>
            <p:nvPr/>
          </p:nvSpPr>
          <p:spPr bwMode="auto">
            <a:xfrm>
              <a:off x="4927600" y="1800225"/>
              <a:ext cx="38100" cy="3556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7" name="Freeform 31"/>
            <p:cNvSpPr>
              <a:spLocks noEditPoints="1"/>
            </p:cNvSpPr>
            <p:nvPr/>
          </p:nvSpPr>
          <p:spPr bwMode="auto">
            <a:xfrm>
              <a:off x="5037138" y="1898650"/>
              <a:ext cx="238125" cy="261938"/>
            </a:xfrm>
            <a:custGeom>
              <a:avLst/>
              <a:gdLst/>
              <a:ahLst/>
              <a:cxnLst/>
              <a:rect l="0" t="0" r="r" b="b"/>
              <a:pathLst>
                <a:path w="498" h="550">
                  <a:moveTo>
                    <a:pt x="0" y="276"/>
                  </a:moveTo>
                  <a:cubicBezTo>
                    <a:pt x="0" y="274"/>
                    <a:pt x="0" y="274"/>
                    <a:pt x="0" y="274"/>
                  </a:cubicBezTo>
                  <a:cubicBezTo>
                    <a:pt x="0" y="123"/>
                    <a:pt x="107" y="0"/>
                    <a:pt x="252" y="0"/>
                  </a:cubicBezTo>
                  <a:cubicBezTo>
                    <a:pt x="408" y="0"/>
                    <a:pt x="498" y="125"/>
                    <a:pt x="498" y="278"/>
                  </a:cubicBezTo>
                  <a:cubicBezTo>
                    <a:pt x="498" y="289"/>
                    <a:pt x="498" y="295"/>
                    <a:pt x="497" y="304"/>
                  </a:cubicBezTo>
                  <a:cubicBezTo>
                    <a:pt x="79" y="304"/>
                    <a:pt x="79" y="304"/>
                    <a:pt x="79" y="304"/>
                  </a:cubicBezTo>
                  <a:cubicBezTo>
                    <a:pt x="90" y="418"/>
                    <a:pt x="171" y="482"/>
                    <a:pt x="264" y="482"/>
                  </a:cubicBezTo>
                  <a:cubicBezTo>
                    <a:pt x="337" y="482"/>
                    <a:pt x="388" y="453"/>
                    <a:pt x="430" y="408"/>
                  </a:cubicBezTo>
                  <a:cubicBezTo>
                    <a:pt x="479" y="452"/>
                    <a:pt x="479" y="452"/>
                    <a:pt x="479" y="452"/>
                  </a:cubicBezTo>
                  <a:cubicBezTo>
                    <a:pt x="426" y="511"/>
                    <a:pt x="362" y="550"/>
                    <a:pt x="262" y="550"/>
                  </a:cubicBezTo>
                  <a:cubicBezTo>
                    <a:pt x="118" y="550"/>
                    <a:pt x="0" y="439"/>
                    <a:pt x="0" y="276"/>
                  </a:cubicBezTo>
                  <a:close/>
                  <a:moveTo>
                    <a:pt x="418" y="246"/>
                  </a:moveTo>
                  <a:cubicBezTo>
                    <a:pt x="410" y="150"/>
                    <a:pt x="355" y="67"/>
                    <a:pt x="250" y="67"/>
                  </a:cubicBezTo>
                  <a:cubicBezTo>
                    <a:pt x="158" y="67"/>
                    <a:pt x="89" y="143"/>
                    <a:pt x="79" y="246"/>
                  </a:cubicBezTo>
                  <a:lnTo>
                    <a:pt x="418" y="2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2"/>
            <p:cNvSpPr/>
            <p:nvPr/>
          </p:nvSpPr>
          <p:spPr bwMode="auto">
            <a:xfrm>
              <a:off x="5319713" y="1898650"/>
              <a:ext cx="193675" cy="261938"/>
            </a:xfrm>
            <a:custGeom>
              <a:avLst/>
              <a:gdLst/>
              <a:ahLst/>
              <a:cxnLst/>
              <a:rect l="0" t="0" r="r" b="b"/>
              <a:pathLst>
                <a:path w="406" h="546">
                  <a:moveTo>
                    <a:pt x="0" y="469"/>
                  </a:moveTo>
                  <a:cubicBezTo>
                    <a:pt x="40" y="413"/>
                    <a:pt x="40" y="413"/>
                    <a:pt x="40" y="413"/>
                  </a:cubicBezTo>
                  <a:cubicBezTo>
                    <a:pt x="97" y="456"/>
                    <a:pt x="160" y="480"/>
                    <a:pt x="222" y="480"/>
                  </a:cubicBezTo>
                  <a:cubicBezTo>
                    <a:pt x="286" y="480"/>
                    <a:pt x="331" y="448"/>
                    <a:pt x="331" y="397"/>
                  </a:cubicBezTo>
                  <a:cubicBezTo>
                    <a:pt x="331" y="395"/>
                    <a:pt x="331" y="395"/>
                    <a:pt x="331" y="395"/>
                  </a:cubicBezTo>
                  <a:cubicBezTo>
                    <a:pt x="331" y="342"/>
                    <a:pt x="269" y="321"/>
                    <a:pt x="200" y="302"/>
                  </a:cubicBezTo>
                  <a:cubicBezTo>
                    <a:pt x="118" y="278"/>
                    <a:pt x="26" y="250"/>
                    <a:pt x="26" y="153"/>
                  </a:cubicBezTo>
                  <a:cubicBezTo>
                    <a:pt x="26" y="151"/>
                    <a:pt x="26" y="151"/>
                    <a:pt x="26" y="151"/>
                  </a:cubicBezTo>
                  <a:cubicBezTo>
                    <a:pt x="26" y="60"/>
                    <a:pt x="101" y="0"/>
                    <a:pt x="205" y="0"/>
                  </a:cubicBezTo>
                  <a:cubicBezTo>
                    <a:pt x="269" y="0"/>
                    <a:pt x="341" y="23"/>
                    <a:pt x="395" y="58"/>
                  </a:cubicBezTo>
                  <a:cubicBezTo>
                    <a:pt x="359" y="117"/>
                    <a:pt x="359" y="117"/>
                    <a:pt x="359" y="117"/>
                  </a:cubicBezTo>
                  <a:cubicBezTo>
                    <a:pt x="310" y="86"/>
                    <a:pt x="254" y="67"/>
                    <a:pt x="203" y="67"/>
                  </a:cubicBezTo>
                  <a:cubicBezTo>
                    <a:pt x="141" y="67"/>
                    <a:pt x="101" y="99"/>
                    <a:pt x="101" y="143"/>
                  </a:cubicBezTo>
                  <a:cubicBezTo>
                    <a:pt x="101" y="145"/>
                    <a:pt x="101" y="145"/>
                    <a:pt x="101" y="145"/>
                  </a:cubicBezTo>
                  <a:cubicBezTo>
                    <a:pt x="101" y="195"/>
                    <a:pt x="166" y="214"/>
                    <a:pt x="237" y="236"/>
                  </a:cubicBezTo>
                  <a:cubicBezTo>
                    <a:pt x="318" y="260"/>
                    <a:pt x="406" y="292"/>
                    <a:pt x="406" y="386"/>
                  </a:cubicBezTo>
                  <a:cubicBezTo>
                    <a:pt x="406" y="388"/>
                    <a:pt x="406" y="388"/>
                    <a:pt x="406" y="388"/>
                  </a:cubicBezTo>
                  <a:cubicBezTo>
                    <a:pt x="406" y="488"/>
                    <a:pt x="323" y="546"/>
                    <a:pt x="218" y="546"/>
                  </a:cubicBezTo>
                  <a:cubicBezTo>
                    <a:pt x="143" y="546"/>
                    <a:pt x="59" y="517"/>
                    <a:pt x="0" y="46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3"/>
            <p:cNvSpPr/>
            <p:nvPr/>
          </p:nvSpPr>
          <p:spPr bwMode="auto">
            <a:xfrm>
              <a:off x="5557838" y="1898650"/>
              <a:ext cx="193675" cy="261938"/>
            </a:xfrm>
            <a:custGeom>
              <a:avLst/>
              <a:gdLst/>
              <a:ahLst/>
              <a:cxnLst/>
              <a:rect l="0" t="0" r="r" b="b"/>
              <a:pathLst>
                <a:path w="406" h="546">
                  <a:moveTo>
                    <a:pt x="0" y="469"/>
                  </a:moveTo>
                  <a:cubicBezTo>
                    <a:pt x="40" y="413"/>
                    <a:pt x="40" y="413"/>
                    <a:pt x="40" y="413"/>
                  </a:cubicBezTo>
                  <a:cubicBezTo>
                    <a:pt x="97" y="456"/>
                    <a:pt x="160" y="480"/>
                    <a:pt x="223" y="480"/>
                  </a:cubicBezTo>
                  <a:cubicBezTo>
                    <a:pt x="286" y="480"/>
                    <a:pt x="332" y="448"/>
                    <a:pt x="332" y="397"/>
                  </a:cubicBezTo>
                  <a:cubicBezTo>
                    <a:pt x="332" y="395"/>
                    <a:pt x="332" y="395"/>
                    <a:pt x="332" y="395"/>
                  </a:cubicBezTo>
                  <a:cubicBezTo>
                    <a:pt x="332" y="342"/>
                    <a:pt x="269" y="321"/>
                    <a:pt x="200" y="302"/>
                  </a:cubicBezTo>
                  <a:cubicBezTo>
                    <a:pt x="118" y="278"/>
                    <a:pt x="26" y="250"/>
                    <a:pt x="26" y="153"/>
                  </a:cubicBezTo>
                  <a:cubicBezTo>
                    <a:pt x="26" y="151"/>
                    <a:pt x="26" y="151"/>
                    <a:pt x="26" y="151"/>
                  </a:cubicBezTo>
                  <a:cubicBezTo>
                    <a:pt x="26" y="60"/>
                    <a:pt x="101" y="0"/>
                    <a:pt x="205" y="0"/>
                  </a:cubicBezTo>
                  <a:cubicBezTo>
                    <a:pt x="269" y="0"/>
                    <a:pt x="341" y="23"/>
                    <a:pt x="395" y="58"/>
                  </a:cubicBezTo>
                  <a:cubicBezTo>
                    <a:pt x="359" y="117"/>
                    <a:pt x="359" y="117"/>
                    <a:pt x="359" y="117"/>
                  </a:cubicBezTo>
                  <a:cubicBezTo>
                    <a:pt x="310" y="86"/>
                    <a:pt x="254" y="67"/>
                    <a:pt x="203" y="67"/>
                  </a:cubicBezTo>
                  <a:cubicBezTo>
                    <a:pt x="141" y="67"/>
                    <a:pt x="101" y="99"/>
                    <a:pt x="101" y="143"/>
                  </a:cubicBezTo>
                  <a:cubicBezTo>
                    <a:pt x="101" y="145"/>
                    <a:pt x="101" y="145"/>
                    <a:pt x="101" y="145"/>
                  </a:cubicBezTo>
                  <a:cubicBezTo>
                    <a:pt x="101" y="195"/>
                    <a:pt x="166" y="214"/>
                    <a:pt x="237" y="236"/>
                  </a:cubicBezTo>
                  <a:cubicBezTo>
                    <a:pt x="318" y="260"/>
                    <a:pt x="406" y="292"/>
                    <a:pt x="406" y="386"/>
                  </a:cubicBezTo>
                  <a:cubicBezTo>
                    <a:pt x="406" y="388"/>
                    <a:pt x="406" y="388"/>
                    <a:pt x="406" y="388"/>
                  </a:cubicBezTo>
                  <a:cubicBezTo>
                    <a:pt x="406" y="488"/>
                    <a:pt x="323" y="546"/>
                    <a:pt x="218" y="546"/>
                  </a:cubicBezTo>
                  <a:cubicBezTo>
                    <a:pt x="143" y="546"/>
                    <a:pt x="60" y="517"/>
                    <a:pt x="0" y="46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34"/>
            <p:cNvSpPr/>
            <p:nvPr/>
          </p:nvSpPr>
          <p:spPr bwMode="auto">
            <a:xfrm>
              <a:off x="5821363" y="1800225"/>
              <a:ext cx="223838" cy="355600"/>
            </a:xfrm>
            <a:custGeom>
              <a:avLst/>
              <a:gdLst/>
              <a:ahLst/>
              <a:cxnLst/>
              <a:rect l="0" t="0" r="r" b="b"/>
              <a:pathLst>
                <a:path w="141" h="224">
                  <a:moveTo>
                    <a:pt x="0" y="0"/>
                  </a:moveTo>
                  <a:lnTo>
                    <a:pt x="23" y="0"/>
                  </a:lnTo>
                  <a:lnTo>
                    <a:pt x="23" y="154"/>
                  </a:lnTo>
                  <a:lnTo>
                    <a:pt x="109" y="65"/>
                  </a:lnTo>
                  <a:lnTo>
                    <a:pt x="138" y="65"/>
                  </a:lnTo>
                  <a:lnTo>
                    <a:pt x="72" y="133"/>
                  </a:lnTo>
                  <a:lnTo>
                    <a:pt x="141" y="224"/>
                  </a:lnTo>
                  <a:lnTo>
                    <a:pt x="112" y="224"/>
                  </a:lnTo>
                  <a:lnTo>
                    <a:pt x="56" y="150"/>
                  </a:lnTo>
                  <a:lnTo>
                    <a:pt x="23" y="182"/>
                  </a:lnTo>
                  <a:lnTo>
                    <a:pt x="23" y="224"/>
                  </a:lnTo>
                  <a:lnTo>
                    <a:pt x="0" y="224"/>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35"/>
            <p:cNvSpPr>
              <a:spLocks noEditPoints="1"/>
            </p:cNvSpPr>
            <p:nvPr/>
          </p:nvSpPr>
          <p:spPr bwMode="auto">
            <a:xfrm>
              <a:off x="6073775" y="1900238"/>
              <a:ext cx="222250" cy="260350"/>
            </a:xfrm>
            <a:custGeom>
              <a:avLst/>
              <a:gdLst/>
              <a:ahLst/>
              <a:cxnLst/>
              <a:rect l="0" t="0" r="r" b="b"/>
              <a:pathLst>
                <a:path w="463" h="545">
                  <a:moveTo>
                    <a:pt x="0" y="381"/>
                  </a:moveTo>
                  <a:cubicBezTo>
                    <a:pt x="0" y="379"/>
                    <a:pt x="0" y="379"/>
                    <a:pt x="0" y="379"/>
                  </a:cubicBezTo>
                  <a:cubicBezTo>
                    <a:pt x="0" y="268"/>
                    <a:pt x="92" y="209"/>
                    <a:pt x="225" y="209"/>
                  </a:cubicBezTo>
                  <a:cubicBezTo>
                    <a:pt x="292" y="209"/>
                    <a:pt x="340" y="218"/>
                    <a:pt x="387" y="232"/>
                  </a:cubicBezTo>
                  <a:cubicBezTo>
                    <a:pt x="387" y="213"/>
                    <a:pt x="387" y="213"/>
                    <a:pt x="387" y="213"/>
                  </a:cubicBezTo>
                  <a:cubicBezTo>
                    <a:pt x="387" y="119"/>
                    <a:pt x="329" y="70"/>
                    <a:pt x="230" y="70"/>
                  </a:cubicBezTo>
                  <a:cubicBezTo>
                    <a:pt x="168" y="70"/>
                    <a:pt x="119" y="86"/>
                    <a:pt x="70" y="108"/>
                  </a:cubicBezTo>
                  <a:cubicBezTo>
                    <a:pt x="47" y="44"/>
                    <a:pt x="47" y="44"/>
                    <a:pt x="47" y="44"/>
                  </a:cubicBezTo>
                  <a:cubicBezTo>
                    <a:pt x="105" y="18"/>
                    <a:pt x="162" y="0"/>
                    <a:pt x="239" y="0"/>
                  </a:cubicBezTo>
                  <a:cubicBezTo>
                    <a:pt x="313" y="0"/>
                    <a:pt x="370" y="20"/>
                    <a:pt x="409" y="58"/>
                  </a:cubicBezTo>
                  <a:cubicBezTo>
                    <a:pt x="444" y="94"/>
                    <a:pt x="463" y="145"/>
                    <a:pt x="463" y="212"/>
                  </a:cubicBezTo>
                  <a:cubicBezTo>
                    <a:pt x="463" y="534"/>
                    <a:pt x="463" y="534"/>
                    <a:pt x="463" y="534"/>
                  </a:cubicBezTo>
                  <a:cubicBezTo>
                    <a:pt x="387" y="534"/>
                    <a:pt x="387" y="534"/>
                    <a:pt x="387" y="534"/>
                  </a:cubicBezTo>
                  <a:cubicBezTo>
                    <a:pt x="387" y="455"/>
                    <a:pt x="387" y="455"/>
                    <a:pt x="387" y="455"/>
                  </a:cubicBezTo>
                  <a:cubicBezTo>
                    <a:pt x="351" y="503"/>
                    <a:pt x="289" y="545"/>
                    <a:pt x="197" y="545"/>
                  </a:cubicBezTo>
                  <a:cubicBezTo>
                    <a:pt x="99" y="545"/>
                    <a:pt x="0" y="489"/>
                    <a:pt x="0" y="381"/>
                  </a:cubicBezTo>
                  <a:close/>
                  <a:moveTo>
                    <a:pt x="388" y="341"/>
                  </a:moveTo>
                  <a:cubicBezTo>
                    <a:pt x="388" y="290"/>
                    <a:pt x="388" y="290"/>
                    <a:pt x="388" y="290"/>
                  </a:cubicBezTo>
                  <a:cubicBezTo>
                    <a:pt x="350" y="278"/>
                    <a:pt x="298" y="267"/>
                    <a:pt x="233" y="267"/>
                  </a:cubicBezTo>
                  <a:cubicBezTo>
                    <a:pt x="135" y="267"/>
                    <a:pt x="80" y="310"/>
                    <a:pt x="80" y="376"/>
                  </a:cubicBezTo>
                  <a:cubicBezTo>
                    <a:pt x="80" y="378"/>
                    <a:pt x="80" y="378"/>
                    <a:pt x="80" y="378"/>
                  </a:cubicBezTo>
                  <a:cubicBezTo>
                    <a:pt x="80" y="445"/>
                    <a:pt x="141" y="483"/>
                    <a:pt x="212" y="483"/>
                  </a:cubicBezTo>
                  <a:cubicBezTo>
                    <a:pt x="309" y="483"/>
                    <a:pt x="388" y="424"/>
                    <a:pt x="388" y="34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6"/>
            <p:cNvSpPr>
              <a:spLocks noEditPoints="1"/>
            </p:cNvSpPr>
            <p:nvPr/>
          </p:nvSpPr>
          <p:spPr bwMode="auto">
            <a:xfrm>
              <a:off x="6375400" y="1800225"/>
              <a:ext cx="254000" cy="360363"/>
            </a:xfrm>
            <a:custGeom>
              <a:avLst/>
              <a:gdLst/>
              <a:ahLst/>
              <a:cxnLst/>
              <a:rect l="0" t="0" r="r" b="b"/>
              <a:pathLst>
                <a:path w="531" h="754">
                  <a:moveTo>
                    <a:pt x="78" y="642"/>
                  </a:moveTo>
                  <a:cubicBezTo>
                    <a:pt x="78" y="743"/>
                    <a:pt x="78" y="743"/>
                    <a:pt x="78" y="743"/>
                  </a:cubicBezTo>
                  <a:cubicBezTo>
                    <a:pt x="0" y="743"/>
                    <a:pt x="0" y="743"/>
                    <a:pt x="0" y="743"/>
                  </a:cubicBezTo>
                  <a:cubicBezTo>
                    <a:pt x="0" y="0"/>
                    <a:pt x="0" y="0"/>
                    <a:pt x="0" y="0"/>
                  </a:cubicBezTo>
                  <a:cubicBezTo>
                    <a:pt x="78" y="0"/>
                    <a:pt x="78" y="0"/>
                    <a:pt x="78" y="0"/>
                  </a:cubicBezTo>
                  <a:cubicBezTo>
                    <a:pt x="78" y="322"/>
                    <a:pt x="78" y="322"/>
                    <a:pt x="78" y="322"/>
                  </a:cubicBezTo>
                  <a:cubicBezTo>
                    <a:pt x="121" y="259"/>
                    <a:pt x="183" y="205"/>
                    <a:pt x="280" y="205"/>
                  </a:cubicBezTo>
                  <a:cubicBezTo>
                    <a:pt x="406" y="205"/>
                    <a:pt x="531" y="305"/>
                    <a:pt x="531" y="478"/>
                  </a:cubicBezTo>
                  <a:cubicBezTo>
                    <a:pt x="531" y="480"/>
                    <a:pt x="531" y="480"/>
                    <a:pt x="531" y="480"/>
                  </a:cubicBezTo>
                  <a:cubicBezTo>
                    <a:pt x="531" y="652"/>
                    <a:pt x="407" y="754"/>
                    <a:pt x="280" y="754"/>
                  </a:cubicBezTo>
                  <a:cubicBezTo>
                    <a:pt x="182" y="754"/>
                    <a:pt x="119" y="701"/>
                    <a:pt x="78" y="642"/>
                  </a:cubicBezTo>
                  <a:close/>
                  <a:moveTo>
                    <a:pt x="451" y="481"/>
                  </a:moveTo>
                  <a:cubicBezTo>
                    <a:pt x="451" y="479"/>
                    <a:pt x="451" y="479"/>
                    <a:pt x="451" y="479"/>
                  </a:cubicBezTo>
                  <a:cubicBezTo>
                    <a:pt x="451" y="355"/>
                    <a:pt x="365" y="276"/>
                    <a:pt x="265" y="276"/>
                  </a:cubicBezTo>
                  <a:cubicBezTo>
                    <a:pt x="168" y="276"/>
                    <a:pt x="75" y="358"/>
                    <a:pt x="75" y="478"/>
                  </a:cubicBezTo>
                  <a:cubicBezTo>
                    <a:pt x="75" y="480"/>
                    <a:pt x="75" y="480"/>
                    <a:pt x="75" y="480"/>
                  </a:cubicBezTo>
                  <a:cubicBezTo>
                    <a:pt x="75" y="603"/>
                    <a:pt x="168" y="684"/>
                    <a:pt x="265" y="684"/>
                  </a:cubicBezTo>
                  <a:cubicBezTo>
                    <a:pt x="367" y="684"/>
                    <a:pt x="451" y="609"/>
                    <a:pt x="451" y="48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el 1"/>
          <p:cNvSpPr>
            <a:spLocks noGrp="1"/>
          </p:cNvSpPr>
          <p:nvPr>
            <p:ph type="title" hasCustomPrompt="1"/>
          </p:nvPr>
        </p:nvSpPr>
        <p:spPr>
          <a:xfrm>
            <a:off x="1691680" y="1556793"/>
            <a:ext cx="5472608" cy="3384376"/>
          </a:xfrm>
        </p:spPr>
        <p:txBody>
          <a:bodyPr anchor="ctr"/>
          <a:lstStyle>
            <a:lvl1pPr algn="ctr">
              <a:lnSpc>
                <a:spcPts val="4500"/>
              </a:lnSpc>
              <a:defRPr sz="4000" b="1" cap="all">
                <a:solidFill>
                  <a:schemeClr val="bg1"/>
                </a:solidFill>
              </a:defRPr>
            </a:lvl1pPr>
          </a:lstStyle>
          <a:p>
            <a:r>
              <a:rPr lang="en-US" dirty="0"/>
              <a:t>Klik her for at tilføje tekst</a:t>
            </a:r>
          </a:p>
        </p:txBody>
      </p:sp>
      <p:sp>
        <p:nvSpPr>
          <p:cNvPr id="4" name="Pladsholder til dato 3"/>
          <p:cNvSpPr>
            <a:spLocks noGrp="1"/>
          </p:cNvSpPr>
          <p:nvPr>
            <p:ph type="dt" sz="half" idx="10"/>
          </p:nvPr>
        </p:nvSpPr>
        <p:spPr/>
        <p:txBody>
          <a:bodyPr/>
          <a:lstStyle>
            <a:lvl1pPr>
              <a:defRPr>
                <a:solidFill>
                  <a:schemeClr val="bg1"/>
                </a:solidFill>
              </a:defRPr>
            </a:lvl1pPr>
          </a:lstStyle>
          <a:p>
            <a:fld id="{174915F8-A416-466B-97B4-3E8E02D262CD}" type="datetimeFigureOut">
              <a:rPr lang="en-US" dirty="0"/>
              <a:t>4/20/2016</a:t>
            </a:fld>
            <a:endParaRPr lang="en-US" dirty="0"/>
          </a:p>
        </p:txBody>
      </p:sp>
      <p:sp>
        <p:nvSpPr>
          <p:cNvPr id="5" name="Pladsholder til sidefod 4"/>
          <p:cNvSpPr>
            <a:spLocks noGrp="1"/>
          </p:cNvSpPr>
          <p:nvPr>
            <p:ph type="ftr" sz="quarter" idx="11"/>
          </p:nvPr>
        </p:nvSpPr>
        <p:spPr/>
        <p:txBody>
          <a:bodyPr/>
          <a:lstStyle>
            <a:lvl1pPr>
              <a:defRPr>
                <a:solidFill>
                  <a:schemeClr val="bg1"/>
                </a:solidFill>
              </a:defRPr>
            </a:lvl1pPr>
          </a:lstStyle>
          <a:p>
            <a:r>
              <a:rPr lang="en-US" dirty="0"/>
              <a:t>
              </a:t>
            </a:r>
          </a:p>
        </p:txBody>
      </p:sp>
      <p:sp>
        <p:nvSpPr>
          <p:cNvPr id="6" name="Pladsholder til diasnummer 5"/>
          <p:cNvSpPr>
            <a:spLocks noGrp="1"/>
          </p:cNvSpPr>
          <p:nvPr>
            <p:ph type="sldNum" sz="quarter" idx="12"/>
          </p:nvPr>
        </p:nvSpPr>
        <p:spPr/>
        <p:txBody>
          <a:bodyPr/>
          <a:lstStyle>
            <a:lvl1pPr>
              <a:defRPr>
                <a:solidFill>
                  <a:schemeClr val="bg1"/>
                </a:solidFill>
              </a:defRPr>
            </a:lvl1pPr>
          </a:lstStyle>
          <a:p>
            <a:fld id="{F3422BEA-4D31-4C39-B8C3-10D1386D54D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US" dirty="0"/>
          </a:p>
        </p:txBody>
      </p:sp>
      <p:sp>
        <p:nvSpPr>
          <p:cNvPr id="3" name="Pladsholder til dato 2"/>
          <p:cNvSpPr>
            <a:spLocks noGrp="1"/>
          </p:cNvSpPr>
          <p:nvPr>
            <p:ph type="dt" sz="half" idx="10"/>
          </p:nvPr>
        </p:nvSpPr>
        <p:spPr/>
        <p:txBody>
          <a:bodyPr/>
          <a:lstStyle/>
          <a:p>
            <a:fld id="{A20235F4-D8D1-40DD-8C02-7CB6E5C72073}" type="datetimeFigureOut">
              <a:rPr lang="en-US" dirty="0"/>
              <a:t>4/20/2016</a:t>
            </a:fld>
            <a:endParaRPr lang="en-US" dirty="0"/>
          </a:p>
        </p:txBody>
      </p:sp>
      <p:sp>
        <p:nvSpPr>
          <p:cNvPr id="4" name="Pladsholder til sidefod 3"/>
          <p:cNvSpPr>
            <a:spLocks noGrp="1"/>
          </p:cNvSpPr>
          <p:nvPr>
            <p:ph type="ftr" sz="quarter" idx="11"/>
          </p:nvPr>
        </p:nvSpPr>
        <p:spPr/>
        <p:txBody>
          <a:bodyPr/>
          <a:lstStyle/>
          <a:p>
            <a:r>
              <a:rPr lang="en-US" dirty="0"/>
              <a:t>
              </a:t>
            </a:r>
          </a:p>
        </p:txBody>
      </p:sp>
      <p:sp>
        <p:nvSpPr>
          <p:cNvPr id="5" name="Pladsholder til diasnummer 4"/>
          <p:cNvSpPr>
            <a:spLocks noGrp="1"/>
          </p:cNvSpPr>
          <p:nvPr>
            <p:ph type="sldNum" sz="quarter" idx="12"/>
          </p:nvPr>
        </p:nvSpPr>
        <p:spPr/>
        <p:txBody>
          <a:bodyPr/>
          <a:lstStyle/>
          <a:p>
            <a:fld id="{5D63841E-FDE4-4F95-B5AA-F5EB88A7EDBE}"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C8930363-84F5-4813-953F-82ED69AC572F}" type="datetimeFigureOut">
              <a:rPr lang="en-US" dirty="0"/>
              <a:t>4/20/2016</a:t>
            </a:fld>
            <a:endParaRPr lang="en-US" dirty="0"/>
          </a:p>
        </p:txBody>
      </p:sp>
      <p:sp>
        <p:nvSpPr>
          <p:cNvPr id="3" name="Pladsholder til sidefod 2"/>
          <p:cNvSpPr>
            <a:spLocks noGrp="1"/>
          </p:cNvSpPr>
          <p:nvPr>
            <p:ph type="ftr" sz="quarter" idx="11"/>
          </p:nvPr>
        </p:nvSpPr>
        <p:spPr/>
        <p:txBody>
          <a:bodyPr/>
          <a:lstStyle/>
          <a:p>
            <a:r>
              <a:rPr lang="en-US" dirty="0"/>
              <a:t>
              </a:t>
            </a:r>
          </a:p>
        </p:txBody>
      </p:sp>
      <p:sp>
        <p:nvSpPr>
          <p:cNvPr id="4" name="Pladsholder til diasnummer 3"/>
          <p:cNvSpPr>
            <a:spLocks noGrp="1"/>
          </p:cNvSpPr>
          <p:nvPr>
            <p:ph type="sldNum" sz="quarter" idx="12"/>
          </p:nvPr>
        </p:nvSpPr>
        <p:spPr/>
        <p:txBody>
          <a:bodyPr/>
          <a:lstStyle/>
          <a:p>
            <a:fld id="{5D63841E-FDE4-4F95-B5AA-F5EB88A7EDBE}"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Baggrundsbillede og tekstboks">
    <p:bg>
      <p:bgPr>
        <a:solidFill>
          <a:schemeClr val="bg1"/>
        </a:solidFill>
        <a:effectLst/>
      </p:bgPr>
    </p:bg>
    <p:spTree>
      <p:nvGrpSpPr>
        <p:cNvPr id="1" name=""/>
        <p:cNvGrpSpPr/>
        <p:nvPr/>
      </p:nvGrpSpPr>
      <p:grpSpPr>
        <a:xfrm>
          <a:off x="0" y="0"/>
          <a:ext cx="0" cy="0"/>
          <a:chOff x="0" y="0"/>
          <a:chExt cx="0" cy="0"/>
        </a:xfrm>
      </p:grpSpPr>
      <p:sp>
        <p:nvSpPr>
          <p:cNvPr id="7" name="Pladsholder til billede 6" descr="[logo:BlackWhite]&#10;[imagefolder:Background]"/>
          <p:cNvSpPr>
            <a:spLocks noGrp="1" noChangeAspect="1"/>
          </p:cNvSpPr>
          <p:nvPr>
            <p:ph type="pic" sz="quarter" idx="15" hasCustomPrompt="1"/>
          </p:nvPr>
        </p:nvSpPr>
        <p:spPr>
          <a:xfrm>
            <a:off x="0" y="1"/>
            <a:ext cx="9144000" cy="6858000"/>
          </a:xfrm>
          <a:solidFill>
            <a:schemeClr val="bg1">
              <a:lumMod val="75000"/>
            </a:schemeClr>
          </a:solidFill>
        </p:spPr>
        <p:txBody>
          <a:bodyPr lIns="540000" rIns="5040000" anchor="ctr" anchorCtr="0"/>
          <a:lstStyle>
            <a:lvl1pPr algn="l">
              <a:tabLst/>
              <a:defRPr sz="1600" baseline="0"/>
            </a:lvl1pPr>
          </a:lstStyle>
          <a:p>
            <a:r>
              <a:rPr lang="da-DK" dirty="0" smtClean="0"/>
              <a:t>Klik på knappen i midten for at indsætte et billede. Billedet fjernes igen ved at trykke DELETE på tastaturet. (Klik Nulstil på fanen HJEM, hvis du ikke kan se tekstboks/logo.)</a:t>
            </a:r>
            <a:endParaRPr lang="en-US" dirty="0"/>
          </a:p>
        </p:txBody>
      </p:sp>
      <p:sp>
        <p:nvSpPr>
          <p:cNvPr id="3" name="Pladsholder til dato 2"/>
          <p:cNvSpPr>
            <a:spLocks noGrp="1"/>
          </p:cNvSpPr>
          <p:nvPr>
            <p:ph type="dt" sz="half" idx="10"/>
          </p:nvPr>
        </p:nvSpPr>
        <p:spPr/>
        <p:txBody>
          <a:bodyPr/>
          <a:lstStyle>
            <a:lvl1pPr>
              <a:defRPr>
                <a:solidFill>
                  <a:schemeClr val="bg1"/>
                </a:solidFill>
              </a:defRPr>
            </a:lvl1pPr>
          </a:lstStyle>
          <a:p>
            <a:fld id="{ECE0649F-FA7C-4CDA-B758-7821CB283D70}" type="datetimeFigureOut">
              <a:rPr lang="en-US" dirty="0"/>
              <a:t>4/20/2016</a:t>
            </a:fld>
            <a:endParaRPr lang="en-US"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en-US" dirty="0"/>
              <a:t>
              </a:t>
            </a:r>
          </a:p>
        </p:txBody>
      </p:sp>
      <p:sp>
        <p:nvSpPr>
          <p:cNvPr id="5" name="Pladsholder til diasnummer 4"/>
          <p:cNvSpPr>
            <a:spLocks noGrp="1"/>
          </p:cNvSpPr>
          <p:nvPr>
            <p:ph type="sldNum" sz="quarter" idx="12"/>
          </p:nvPr>
        </p:nvSpPr>
        <p:spPr/>
        <p:txBody>
          <a:bodyPr/>
          <a:lstStyle>
            <a:lvl1pPr>
              <a:defRPr>
                <a:solidFill>
                  <a:schemeClr val="bg1"/>
                </a:solidFill>
              </a:defRPr>
            </a:lvl1pPr>
          </a:lstStyle>
          <a:p>
            <a:fld id="{5D63841E-FDE4-4F95-B5AA-F5EB88A7EDBE}" type="slidenum">
              <a:rPr lang="en-US" dirty="0"/>
              <a:pPr/>
              <a:t>‹nr.›</a:t>
            </a:fld>
            <a:endParaRPr lang="en-US" dirty="0"/>
          </a:p>
        </p:txBody>
      </p:sp>
      <p:sp>
        <p:nvSpPr>
          <p:cNvPr id="6" name="Pladsholder til tekst 5"/>
          <p:cNvSpPr>
            <a:spLocks noGrp="1"/>
          </p:cNvSpPr>
          <p:nvPr>
            <p:ph type="body" sz="quarter" idx="14"/>
          </p:nvPr>
        </p:nvSpPr>
        <p:spPr>
          <a:xfrm>
            <a:off x="4716016" y="468000"/>
            <a:ext cx="3914720" cy="5256000"/>
          </a:xfrm>
          <a:solidFill>
            <a:schemeClr val="bg1">
              <a:alpha val="70000"/>
            </a:schemeClr>
          </a:solidFill>
        </p:spPr>
        <p:txBody>
          <a:bodyPr lIns="324000" tIns="270000" rIns="324000" bIns="270000"/>
          <a:lstStyle>
            <a:lvl1pPr>
              <a:lnSpc>
                <a:spcPct val="100000"/>
              </a:lnSpc>
              <a:defRPr sz="1700">
                <a:solidFill>
                  <a:schemeClr val="tx1"/>
                </a:solidFill>
              </a:defRPr>
            </a:lvl1pPr>
            <a:lvl2pPr>
              <a:lnSpc>
                <a:spcPts val="2200"/>
              </a:lnSpc>
              <a:defRPr sz="1700">
                <a:solidFill>
                  <a:schemeClr val="tx1"/>
                </a:solidFill>
              </a:defRPr>
            </a:lvl2pPr>
            <a:lvl3pPr>
              <a:lnSpc>
                <a:spcPts val="2200"/>
              </a:lnSpc>
              <a:defRPr sz="1700">
                <a:solidFill>
                  <a:schemeClr val="tx1"/>
                </a:solidFill>
              </a:defRPr>
            </a:lvl3pPr>
            <a:lvl4pPr>
              <a:lnSpc>
                <a:spcPts val="2200"/>
              </a:lnSpc>
              <a:defRPr sz="1700">
                <a:solidFill>
                  <a:schemeClr val="tx1"/>
                </a:solidFill>
              </a:defRPr>
            </a:lvl4pPr>
            <a:lvl5pPr>
              <a:lnSpc>
                <a:spcPts val="2200"/>
              </a:lnSpc>
              <a:defRPr sz="1700">
                <a:solidFill>
                  <a:schemeClr val="tx1"/>
                </a:solidFill>
              </a:defRPr>
            </a:lvl5pPr>
          </a:lstStyle>
          <a:p>
            <a:pPr lvl="0"/>
            <a:r>
              <a:rPr lang="da-DK" smtClean="0"/>
              <a:t>Klik for at redigere i master</a:t>
            </a:r>
          </a:p>
        </p:txBody>
      </p:sp>
      <p:sp>
        <p:nvSpPr>
          <p:cNvPr id="52" name="Pladsholder til tekst 8"/>
          <p:cNvSpPr>
            <a:spLocks noGrp="1"/>
          </p:cNvSpPr>
          <p:nvPr>
            <p:ph type="body" sz="quarter" idx="16" hasCustomPrompt="1"/>
          </p:nvPr>
        </p:nvSpPr>
        <p:spPr>
          <a:xfrm>
            <a:off x="7128000" y="6066000"/>
            <a:ext cx="1512000" cy="471600"/>
          </a:xfrm>
          <a:blipFill>
            <a:blip r:embed="rId2"/>
            <a:stretch>
              <a:fillRect/>
            </a:stretch>
          </a:blipFill>
        </p:spPr>
        <p:txBody>
          <a:bodyPr/>
          <a:lstStyle>
            <a:lvl1pPr>
              <a:defRPr baseline="0"/>
            </a:lvl1pPr>
          </a:lstStyle>
          <a:p>
            <a:pPr lvl="0"/>
            <a:r>
              <a:rPr lang="en-US" dirty="0"/>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elsides billede">
    <p:spTree>
      <p:nvGrpSpPr>
        <p:cNvPr id="1" name=""/>
        <p:cNvGrpSpPr/>
        <p:nvPr/>
      </p:nvGrpSpPr>
      <p:grpSpPr>
        <a:xfrm>
          <a:off x="0" y="0"/>
          <a:ext cx="0" cy="0"/>
          <a:chOff x="0" y="0"/>
          <a:chExt cx="0" cy="0"/>
        </a:xfrm>
      </p:grpSpPr>
      <p:sp>
        <p:nvSpPr>
          <p:cNvPr id="7" name="Pladsholder til billede 6" descr="[logo:BlackWhite]&#10;[imagefolder:Background]"/>
          <p:cNvSpPr>
            <a:spLocks noGrp="1" noChangeAspect="1"/>
          </p:cNvSpPr>
          <p:nvPr>
            <p:ph type="pic" sz="quarter" idx="13" hasCustomPrompt="1"/>
          </p:nvPr>
        </p:nvSpPr>
        <p:spPr>
          <a:xfrm>
            <a:off x="0" y="0"/>
            <a:ext cx="9144000" cy="6858000"/>
          </a:xfrm>
          <a:solidFill>
            <a:schemeClr val="bg1">
              <a:lumMod val="75000"/>
            </a:schemeClr>
          </a:solidFill>
          <a:ln>
            <a:noFill/>
          </a:ln>
        </p:spPr>
        <p:txBody>
          <a:bodyPr lIns="2340000" tIns="1656000" rIns="2340000" anchor="t"/>
          <a:lstStyle>
            <a:lvl1pPr>
              <a:defRPr sz="1600" baseline="0"/>
            </a:lvl1pPr>
          </a:lstStyle>
          <a:p>
            <a:r>
              <a:rPr lang="da-DK" dirty="0" smtClean="0"/>
              <a:t>Klik på knappen i midten for at indsætte et billede. Billedet fjernes igen ved at trykke DELETE på tastaturet. (Klik Nulstil på fanen HJEM, hvis du ikke kan se logo.)</a:t>
            </a:r>
            <a:endParaRPr lang="en-US" dirty="0"/>
          </a:p>
        </p:txBody>
      </p:sp>
      <p:sp>
        <p:nvSpPr>
          <p:cNvPr id="9" name="Pladsholder til tekst 8"/>
          <p:cNvSpPr>
            <a:spLocks noGrp="1"/>
          </p:cNvSpPr>
          <p:nvPr>
            <p:ph type="body" sz="quarter" idx="14" hasCustomPrompt="1"/>
          </p:nvPr>
        </p:nvSpPr>
        <p:spPr>
          <a:xfrm>
            <a:off x="7128000" y="6066000"/>
            <a:ext cx="1512000" cy="471600"/>
          </a:xfrm>
          <a:blipFill>
            <a:blip r:embed="rId2"/>
            <a:stretch>
              <a:fillRect/>
            </a:stretch>
          </a:blipFill>
        </p:spPr>
        <p:txBody>
          <a:bodyPr/>
          <a:lstStyle>
            <a:lvl1pPr>
              <a:defRPr baseline="0"/>
            </a:lvl1pPr>
          </a:lstStyle>
          <a:p>
            <a:pPr lvl="0"/>
            <a:r>
              <a:rPr lang="en-US" dirty="0"/>
              <a:t>
              </a:t>
            </a:r>
          </a:p>
        </p:txBody>
      </p:sp>
      <p:sp>
        <p:nvSpPr>
          <p:cNvPr id="10" name="Pladsholder til dato 9"/>
          <p:cNvSpPr>
            <a:spLocks noGrp="1"/>
          </p:cNvSpPr>
          <p:nvPr>
            <p:ph type="dt" sz="half" idx="15"/>
          </p:nvPr>
        </p:nvSpPr>
        <p:spPr/>
        <p:txBody>
          <a:bodyPr/>
          <a:lstStyle>
            <a:lvl1pPr>
              <a:defRPr>
                <a:solidFill>
                  <a:schemeClr val="bg1"/>
                </a:solidFill>
              </a:defRPr>
            </a:lvl1pPr>
          </a:lstStyle>
          <a:p>
            <a:fld id="{D157D2ED-A7A4-49AD-BE39-819836AD64E5}" type="datetimeFigureOut">
              <a:rPr lang="en-US" dirty="0"/>
              <a:t>4/20/2016</a:t>
            </a:fld>
            <a:endParaRPr lang="en-US" dirty="0"/>
          </a:p>
        </p:txBody>
      </p:sp>
      <p:sp>
        <p:nvSpPr>
          <p:cNvPr id="11" name="Pladsholder til sidefod 10"/>
          <p:cNvSpPr>
            <a:spLocks noGrp="1"/>
          </p:cNvSpPr>
          <p:nvPr>
            <p:ph type="ftr" sz="quarter" idx="16"/>
          </p:nvPr>
        </p:nvSpPr>
        <p:spPr/>
        <p:txBody>
          <a:bodyPr/>
          <a:lstStyle>
            <a:lvl1pPr>
              <a:defRPr>
                <a:solidFill>
                  <a:schemeClr val="bg1"/>
                </a:solidFill>
              </a:defRPr>
            </a:lvl1pPr>
          </a:lstStyle>
          <a:p>
            <a:r>
              <a:rPr lang="en-US" dirty="0"/>
              <a:t>
              </a:t>
            </a:r>
          </a:p>
        </p:txBody>
      </p:sp>
      <p:sp>
        <p:nvSpPr>
          <p:cNvPr id="12" name="Pladsholder til slidenummer 11"/>
          <p:cNvSpPr>
            <a:spLocks noGrp="1"/>
          </p:cNvSpPr>
          <p:nvPr>
            <p:ph type="sldNum" sz="quarter" idx="17"/>
          </p:nvPr>
        </p:nvSpPr>
        <p:spPr/>
        <p:txBody>
          <a:bodyPr/>
          <a:lstStyle>
            <a:lvl1pPr>
              <a:defRPr>
                <a:solidFill>
                  <a:schemeClr val="bg1"/>
                </a:solidFill>
              </a:defRPr>
            </a:lvl1pPr>
          </a:lstStyle>
          <a:p>
            <a:fld id="{5D63841E-FDE4-4F95-B5AA-F5EB88A7EDBE}"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Panoram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US" dirty="0"/>
          </a:p>
        </p:txBody>
      </p:sp>
      <p:sp>
        <p:nvSpPr>
          <p:cNvPr id="3" name="Pladsholder til dato 2"/>
          <p:cNvSpPr>
            <a:spLocks noGrp="1"/>
          </p:cNvSpPr>
          <p:nvPr>
            <p:ph type="dt" sz="half" idx="10"/>
          </p:nvPr>
        </p:nvSpPr>
        <p:spPr/>
        <p:txBody>
          <a:bodyPr/>
          <a:lstStyle/>
          <a:p>
            <a:fld id="{B70F6228-FF53-4EA0-9E17-08F7BB684761}" type="datetimeFigureOut">
              <a:rPr lang="en-US" dirty="0"/>
              <a:t>4/20/2016</a:t>
            </a:fld>
            <a:endParaRPr lang="en-US" dirty="0"/>
          </a:p>
        </p:txBody>
      </p:sp>
      <p:sp>
        <p:nvSpPr>
          <p:cNvPr id="4" name="Pladsholder til sidefod 3"/>
          <p:cNvSpPr>
            <a:spLocks noGrp="1"/>
          </p:cNvSpPr>
          <p:nvPr>
            <p:ph type="ftr" sz="quarter" idx="11"/>
          </p:nvPr>
        </p:nvSpPr>
        <p:spPr/>
        <p:txBody>
          <a:bodyPr/>
          <a:lstStyle/>
          <a:p>
            <a:r>
              <a:rPr lang="en-US" dirty="0"/>
              <a:t>
              </a:t>
            </a:r>
          </a:p>
        </p:txBody>
      </p:sp>
      <p:sp>
        <p:nvSpPr>
          <p:cNvPr id="5" name="Pladsholder til diasnummer 4"/>
          <p:cNvSpPr>
            <a:spLocks noGrp="1"/>
          </p:cNvSpPr>
          <p:nvPr>
            <p:ph type="sldNum" sz="quarter" idx="12"/>
          </p:nvPr>
        </p:nvSpPr>
        <p:spPr/>
        <p:txBody>
          <a:bodyPr/>
          <a:lstStyle/>
          <a:p>
            <a:fld id="{5D63841E-FDE4-4F95-B5AA-F5EB88A7EDBE}" type="slidenum">
              <a:rPr lang="en-US" dirty="0"/>
              <a:pPr/>
              <a:t>‹nr.›</a:t>
            </a:fld>
            <a:endParaRPr lang="en-US" dirty="0"/>
          </a:p>
        </p:txBody>
      </p:sp>
      <p:sp>
        <p:nvSpPr>
          <p:cNvPr id="7" name="Pladsholder til billede 6" descr="[logo:BlackWhite]"/>
          <p:cNvSpPr>
            <a:spLocks noGrp="1" noChangeAspect="1"/>
          </p:cNvSpPr>
          <p:nvPr>
            <p:ph type="pic" sz="quarter" idx="13" hasCustomPrompt="1"/>
          </p:nvPr>
        </p:nvSpPr>
        <p:spPr>
          <a:xfrm>
            <a:off x="0" y="3896915"/>
            <a:ext cx="9144000" cy="2988469"/>
          </a:xfrm>
          <a:solidFill>
            <a:schemeClr val="bg1">
              <a:lumMod val="75000"/>
            </a:schemeClr>
          </a:solidFill>
          <a:ln>
            <a:noFill/>
          </a:ln>
        </p:spPr>
        <p:txBody>
          <a:bodyPr lIns="540000" tIns="0" rIns="5040000" anchor="ctr" anchorCtr="0"/>
          <a:lstStyle>
            <a:lvl1pPr>
              <a:defRPr sz="1600" baseline="0"/>
            </a:lvl1pPr>
          </a:lstStyle>
          <a:p>
            <a:r>
              <a:rPr lang="da-DK" dirty="0" smtClean="0"/>
              <a:t>Klik på knappen i midten for at indsætte et billede. Billedet fjernes igen ved at trykke DELETE på tastaturet. (Klik Nulstil på fanen HJEM, hvis du ikke kan se logo.)</a:t>
            </a:r>
            <a:endParaRPr lang="en-US" dirty="0"/>
          </a:p>
        </p:txBody>
      </p:sp>
      <p:sp>
        <p:nvSpPr>
          <p:cNvPr id="10" name="Pladsholder til tekst 9"/>
          <p:cNvSpPr>
            <a:spLocks noGrp="1"/>
          </p:cNvSpPr>
          <p:nvPr>
            <p:ph type="body" sz="quarter" idx="14"/>
          </p:nvPr>
        </p:nvSpPr>
        <p:spPr>
          <a:xfrm>
            <a:off x="469107" y="1583531"/>
            <a:ext cx="8170068" cy="2151542"/>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8" name="Pladsholder til tekst 8"/>
          <p:cNvSpPr>
            <a:spLocks noGrp="1"/>
          </p:cNvSpPr>
          <p:nvPr>
            <p:ph type="body" sz="quarter" idx="15" hasCustomPrompt="1"/>
          </p:nvPr>
        </p:nvSpPr>
        <p:spPr>
          <a:xfrm>
            <a:off x="7128000" y="6066000"/>
            <a:ext cx="1512000" cy="471600"/>
          </a:xfrm>
          <a:blipFill>
            <a:blip r:embed="rId2"/>
            <a:stretch>
              <a:fillRect/>
            </a:stretch>
          </a:blipFill>
        </p:spPr>
        <p:txBody>
          <a:bodyPr/>
          <a:lstStyle>
            <a:lvl1pPr>
              <a:defRPr baseline="0"/>
            </a:lvl1pPr>
          </a:lstStyle>
          <a:p>
            <a:pPr lvl="0"/>
            <a:r>
              <a:rPr lang="en-US" dirty="0"/>
              <a: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67543" y="576000"/>
            <a:ext cx="8172455" cy="841638"/>
          </a:xfrm>
          <a:prstGeom prst="rect">
            <a:avLst/>
          </a:prstGeom>
          <a:noFill/>
          <a:ln>
            <a:noFill/>
          </a:ln>
        </p:spPr>
        <p:txBody>
          <a:bodyPr vert="horz" lIns="0" tIns="0" rIns="0" bIns="0" rtlCol="0" anchor="t" anchorCtr="0">
            <a:normAutofit/>
          </a:bodyPr>
          <a:lstStyle/>
          <a:p>
            <a:r>
              <a:rPr lang="en-US" dirty="0"/>
              <a:t>Klik for at redigere i master</a:t>
            </a:r>
          </a:p>
        </p:txBody>
      </p:sp>
      <p:sp>
        <p:nvSpPr>
          <p:cNvPr id="3" name="Pladsholder til tekst 2"/>
          <p:cNvSpPr>
            <a:spLocks noGrp="1"/>
          </p:cNvSpPr>
          <p:nvPr>
            <p:ph type="body" idx="1"/>
          </p:nvPr>
        </p:nvSpPr>
        <p:spPr>
          <a:xfrm>
            <a:off x="467999" y="1584001"/>
            <a:ext cx="8171999" cy="4106304"/>
          </a:xfrm>
          <a:prstGeom prst="rect">
            <a:avLst/>
          </a:prstGeom>
          <a:noFill/>
          <a:ln>
            <a:noFill/>
          </a:ln>
        </p:spPr>
        <p:txBody>
          <a:bodyPr vert="horz" lIns="0" tIns="0" rIns="0" bIns="0" rtlCol="0" anchor="t" anchorCtr="0">
            <a:noAutofit/>
          </a:bodyPr>
          <a:lstStyle/>
          <a:p>
            <a:pPr lvl="0"/>
            <a:r>
              <a:rPr lang="en-US" dirty="0"/>
              <a:t>Klik for at redigere i master</a:t>
            </a:r>
          </a:p>
          <a:p>
            <a:pPr lvl="1"/>
            <a:r>
              <a:rPr lang="en-US" dirty="0"/>
              <a:t>Andet niveau</a:t>
            </a:r>
          </a:p>
          <a:p>
            <a:pPr lvl="2"/>
            <a:r>
              <a:rPr lang="en-US" dirty="0"/>
              <a:t>Tredje niveau</a:t>
            </a:r>
          </a:p>
          <a:p>
            <a:pPr lvl="3"/>
            <a:r>
              <a:rPr lang="en-US" dirty="0"/>
              <a:t>Fjerde niveau</a:t>
            </a:r>
          </a:p>
          <a:p>
            <a:pPr lvl="4"/>
            <a:r>
              <a:rPr lang="en-US" dirty="0"/>
              <a:t>Femte niveau</a:t>
            </a:r>
          </a:p>
          <a:p>
            <a:pPr lvl="5"/>
            <a:r>
              <a:rPr lang="en-US" dirty="0"/>
              <a:t>Sjette niveau</a:t>
            </a:r>
          </a:p>
          <a:p>
            <a:pPr lvl="6"/>
            <a:r>
              <a:rPr lang="en-US" dirty="0"/>
              <a:t>(syvende)</a:t>
            </a:r>
          </a:p>
          <a:p>
            <a:pPr lvl="7"/>
            <a:r>
              <a:rPr lang="en-US" dirty="0"/>
              <a:t>(ottende)</a:t>
            </a:r>
          </a:p>
          <a:p>
            <a:pPr lvl="8"/>
            <a:r>
              <a:rPr lang="en-US" dirty="0"/>
              <a:t>(niende)</a:t>
            </a:r>
          </a:p>
        </p:txBody>
      </p:sp>
      <p:sp>
        <p:nvSpPr>
          <p:cNvPr id="4" name="Pladsholder til dato 3"/>
          <p:cNvSpPr>
            <a:spLocks noGrp="1"/>
          </p:cNvSpPr>
          <p:nvPr>
            <p:ph type="dt" sz="half" idx="2"/>
          </p:nvPr>
        </p:nvSpPr>
        <p:spPr>
          <a:xfrm>
            <a:off x="828000" y="6215560"/>
            <a:ext cx="648000" cy="360000"/>
          </a:xfrm>
          <a:prstGeom prst="rect">
            <a:avLst/>
          </a:prstGeom>
        </p:spPr>
        <p:txBody>
          <a:bodyPr vert="horz" lIns="0" tIns="0" rIns="0" bIns="0" rtlCol="0" anchor="b" anchorCtr="0">
            <a:noAutofit/>
          </a:bodyPr>
          <a:lstStyle>
            <a:lvl1pPr algn="l">
              <a:lnSpc>
                <a:spcPts val="1300"/>
              </a:lnSpc>
              <a:defRPr sz="900">
                <a:solidFill>
                  <a:schemeClr val="tx1"/>
                </a:solidFill>
                <a:latin typeface="Trebuchet MS" panose="020B0603020202020204" pitchFamily="34" charset="0"/>
              </a:defRPr>
            </a:lvl1pPr>
          </a:lstStyle>
          <a:p>
            <a:fld id="{A1707CC2-C8BF-48C6-B09C-DB92AB0CBD2A}" type="datetimeFigureOut">
              <a:rPr lang="en-US" dirty="0"/>
              <a:t>4/20/2016</a:t>
            </a:fld>
            <a:endParaRPr lang="en-US" dirty="0"/>
          </a:p>
        </p:txBody>
      </p:sp>
      <p:sp>
        <p:nvSpPr>
          <p:cNvPr id="5" name="Pladsholder til sidefod 4"/>
          <p:cNvSpPr>
            <a:spLocks noGrp="1"/>
          </p:cNvSpPr>
          <p:nvPr>
            <p:ph type="ftr" sz="quarter" idx="3"/>
          </p:nvPr>
        </p:nvSpPr>
        <p:spPr>
          <a:xfrm>
            <a:off x="1693066" y="6214350"/>
            <a:ext cx="4426933" cy="360000"/>
          </a:xfrm>
          <a:prstGeom prst="rect">
            <a:avLst/>
          </a:prstGeom>
        </p:spPr>
        <p:txBody>
          <a:bodyPr vert="horz" lIns="0" tIns="0" rIns="0" bIns="0" rtlCol="0" anchor="b" anchorCtr="0">
            <a:noAutofit/>
          </a:bodyPr>
          <a:lstStyle>
            <a:lvl1pPr algn="l">
              <a:lnSpc>
                <a:spcPts val="1300"/>
              </a:lnSpc>
              <a:defRPr sz="900">
                <a:solidFill>
                  <a:schemeClr val="tx1"/>
                </a:solidFill>
                <a:latin typeface="Trebuchet MS" panose="020B0603020202020204" pitchFamily="34" charset="0"/>
              </a:defRPr>
            </a:lvl1pPr>
          </a:lstStyle>
          <a:p>
            <a:r>
              <a:rPr lang="en-US" dirty="0"/>
              <a:t>
              </a:t>
            </a:r>
          </a:p>
        </p:txBody>
      </p:sp>
      <p:sp>
        <p:nvSpPr>
          <p:cNvPr id="6" name="Pladsholder til diasnummer 5"/>
          <p:cNvSpPr>
            <a:spLocks noGrp="1"/>
          </p:cNvSpPr>
          <p:nvPr>
            <p:ph type="sldNum" sz="quarter" idx="4"/>
          </p:nvPr>
        </p:nvSpPr>
        <p:spPr>
          <a:xfrm>
            <a:off x="469191" y="6215923"/>
            <a:ext cx="358393" cy="360000"/>
          </a:xfrm>
          <a:prstGeom prst="rect">
            <a:avLst/>
          </a:prstGeom>
        </p:spPr>
        <p:txBody>
          <a:bodyPr vert="horz" lIns="0" tIns="0" rIns="0" bIns="0" rtlCol="0" anchor="b" anchorCtr="0">
            <a:noAutofit/>
          </a:bodyPr>
          <a:lstStyle>
            <a:lvl1pPr algn="l">
              <a:lnSpc>
                <a:spcPts val="1300"/>
              </a:lnSpc>
              <a:defRPr sz="1000" b="1">
                <a:solidFill>
                  <a:schemeClr val="tx1"/>
                </a:solidFill>
                <a:latin typeface="Trebuchet MS" panose="020B0603020202020204" pitchFamily="34" charset="0"/>
              </a:defRPr>
            </a:lvl1pPr>
          </a:lstStyle>
          <a:p>
            <a:fld id="{5D63841E-FDE4-4F95-B5AA-F5EB88A7EDBE}" type="slidenum">
              <a:rPr lang="en-US" dirty="0"/>
              <a:pPr/>
              <a:t>‹nr.›</a:t>
            </a:fld>
            <a:endParaRPr lang="en-US" dirty="0"/>
          </a:p>
        </p:txBody>
      </p:sp>
      <p:pic>
        <p:nvPicPr>
          <p:cNvPr id="1026" name="Picture 2" descr="C:\Users\kg\Desktop\KOMBIT\_Version 0.1\KOMBIT_payoff_cmyk.e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29362" y="6065427"/>
            <a:ext cx="1510637" cy="472192"/>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6" r:id="rId4"/>
    <p:sldLayoutId id="2147483654" r:id="rId5"/>
    <p:sldLayoutId id="2147483655" r:id="rId6"/>
    <p:sldLayoutId id="2147483670" r:id="rId7"/>
    <p:sldLayoutId id="2147483663" r:id="rId8"/>
    <p:sldLayoutId id="2147483660" r:id="rId9"/>
    <p:sldLayoutId id="2147483661" r:id="rId10"/>
    <p:sldLayoutId id="2147483662" r:id="rId11"/>
    <p:sldLayoutId id="2147483671" r:id="rId12"/>
  </p:sldLayoutIdLst>
  <p:hf sldNum="0" hdr="0" ftr="0" dt="0"/>
  <p:txStyles>
    <p:titleStyle>
      <a:lvl1pPr algn="l" defTabSz="914400" rtl="0" eaLnBrk="1" latinLnBrk="0" hangingPunct="1">
        <a:lnSpc>
          <a:spcPts val="2700"/>
        </a:lnSpc>
        <a:spcBef>
          <a:spcPct val="0"/>
        </a:spcBef>
        <a:buNone/>
        <a:defRPr sz="3000" b="0" kern="1200">
          <a:solidFill>
            <a:schemeClr val="tx1"/>
          </a:solidFill>
          <a:latin typeface="Trebuchet MS" panose="020B0603020202020204" pitchFamily="34" charset="0"/>
          <a:ea typeface="+mj-ea"/>
          <a:cs typeface="+mj-cs"/>
        </a:defRPr>
      </a:lvl1pPr>
    </p:titleStyle>
    <p:bodyStyle>
      <a:lvl1pPr marL="0" indent="0" algn="l" defTabSz="914400" rtl="0" eaLnBrk="1" latinLnBrk="0" hangingPunct="1">
        <a:lnSpc>
          <a:spcPts val="2600"/>
        </a:lnSpc>
        <a:spcBef>
          <a:spcPts val="0"/>
        </a:spcBef>
        <a:buFont typeface="Arial" panose="020B0604020202020204" pitchFamily="34" charset="0"/>
        <a:buNone/>
        <a:defRPr sz="2200" b="0" kern="1200">
          <a:solidFill>
            <a:schemeClr val="tx1"/>
          </a:solidFill>
          <a:latin typeface="Trebuchet MS" panose="020B0603020202020204" pitchFamily="34" charset="0"/>
          <a:ea typeface="+mn-ea"/>
          <a:cs typeface="+mn-cs"/>
        </a:defRPr>
      </a:lvl1pPr>
      <a:lvl2pPr marL="0" indent="0" algn="l" defTabSz="914400" rtl="0" eaLnBrk="1" latinLnBrk="0" hangingPunct="1">
        <a:lnSpc>
          <a:spcPts val="2600"/>
        </a:lnSpc>
        <a:spcBef>
          <a:spcPts val="0"/>
        </a:spcBef>
        <a:buFont typeface="Arial" panose="020B0604020202020204" pitchFamily="34" charset="0"/>
        <a:buNone/>
        <a:defRPr sz="2200" b="1" kern="1200">
          <a:solidFill>
            <a:schemeClr val="accent1"/>
          </a:solidFill>
          <a:latin typeface="Trebuchet MS" panose="020B0603020202020204" pitchFamily="34" charset="0"/>
          <a:ea typeface="+mn-ea"/>
          <a:cs typeface="+mn-cs"/>
        </a:defRPr>
      </a:lvl2pPr>
      <a:lvl3pPr marL="180000" indent="-180000" algn="l" defTabSz="360000" rtl="0" eaLnBrk="1" latinLnBrk="0" hangingPunct="1">
        <a:spcBef>
          <a:spcPts val="0"/>
        </a:spcBef>
        <a:buFont typeface="Arial" panose="020B0604020202020204" pitchFamily="34" charset="0"/>
        <a:buChar char="•"/>
        <a:defRPr sz="2200" kern="1200">
          <a:solidFill>
            <a:schemeClr val="tx1"/>
          </a:solidFill>
          <a:latin typeface="Trebuchet MS" panose="020B0603020202020204" pitchFamily="34" charset="0"/>
          <a:ea typeface="+mn-ea"/>
          <a:cs typeface="+mn-cs"/>
        </a:defRPr>
      </a:lvl3pPr>
      <a:lvl4pPr marL="538163" indent="-180975" algn="l" defTabSz="914400" rtl="0" eaLnBrk="1" latinLnBrk="0" hangingPunct="1">
        <a:lnSpc>
          <a:spcPts val="2400"/>
        </a:lnSpc>
        <a:spcBef>
          <a:spcPts val="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900000" indent="-180000" algn="l" defTabSz="914400" rtl="0" eaLnBrk="1" latinLnBrk="0" hangingPunct="1">
        <a:lnSpc>
          <a:spcPts val="2000"/>
        </a:lnSpc>
        <a:spcBef>
          <a:spcPts val="0"/>
        </a:spcBef>
        <a:buFont typeface="Arial" panose="020B0604020202020204" pitchFamily="34" charset="0"/>
        <a:buChar char="•"/>
        <a:defRPr sz="1700" kern="1200">
          <a:solidFill>
            <a:schemeClr val="tx1"/>
          </a:solidFill>
          <a:latin typeface="Trebuchet MS" panose="020B0603020202020204" pitchFamily="34" charset="0"/>
          <a:ea typeface="+mn-ea"/>
          <a:cs typeface="+mn-cs"/>
        </a:defRPr>
      </a:lvl5pPr>
      <a:lvl6pPr marL="1188000" indent="-180000" algn="l" defTabSz="914400" rtl="0" eaLnBrk="1" latinLnBrk="0" hangingPunct="1">
        <a:lnSpc>
          <a:spcPts val="2200"/>
        </a:lnSpc>
        <a:spcBef>
          <a:spcPts val="0"/>
        </a:spcBef>
        <a:buFont typeface="Arial" panose="020B0604020202020204" pitchFamily="34" charset="0"/>
        <a:buChar char="•"/>
        <a:defRPr sz="1500" kern="1200">
          <a:solidFill>
            <a:schemeClr val="tx1"/>
          </a:solidFill>
          <a:latin typeface="+mn-lt"/>
          <a:ea typeface="+mn-ea"/>
          <a:cs typeface="+mn-cs"/>
        </a:defRPr>
      </a:lvl6pPr>
      <a:lvl7pPr marL="1524000"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1884363"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246313"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kombit.dk/indhold/tidsplan-projekter-p%C3%A5-monopolomr%C3%A5det"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4.emf"/><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hyperlink" Target="https://vimeo.com/64225379"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a-DK" dirty="0" smtClean="0"/>
              <a:t>SAPA</a:t>
            </a:r>
            <a:endParaRPr lang="da-DK" dirty="0"/>
          </a:p>
        </p:txBody>
      </p:sp>
      <p:sp>
        <p:nvSpPr>
          <p:cNvPr id="3" name="Undertitel 2"/>
          <p:cNvSpPr>
            <a:spLocks noGrp="1"/>
          </p:cNvSpPr>
          <p:nvPr>
            <p:ph type="subTitle" idx="1"/>
          </p:nvPr>
        </p:nvSpPr>
        <p:spPr>
          <a:xfrm>
            <a:off x="440775" y="4437111"/>
            <a:ext cx="6696744" cy="1744747"/>
          </a:xfrm>
        </p:spPr>
        <p:txBody>
          <a:bodyPr>
            <a:normAutofit/>
          </a:bodyPr>
          <a:lstStyle/>
          <a:p>
            <a:r>
              <a:rPr lang="da-DK" dirty="0" smtClean="0"/>
              <a:t>Præsentation til kommunale topledelser</a:t>
            </a:r>
          </a:p>
          <a:p>
            <a:endParaRPr lang="da-DK" dirty="0"/>
          </a:p>
          <a:p>
            <a:r>
              <a:rPr lang="da-DK" sz="2400" dirty="0" smtClean="0"/>
              <a:t>April 2016</a:t>
            </a:r>
            <a:endParaRPr lang="da-DK" dirty="0" smtClean="0"/>
          </a:p>
          <a:p>
            <a:endParaRPr lang="da-DK" dirty="0" smtClean="0"/>
          </a:p>
          <a:p>
            <a:endParaRPr lang="da-DK" b="1" dirty="0"/>
          </a:p>
        </p:txBody>
      </p:sp>
    </p:spTree>
    <p:extLst>
      <p:ext uri="{BB962C8B-B14F-4D97-AF65-F5344CB8AC3E}">
        <p14:creationId xmlns:p14="http://schemas.microsoft.com/office/powerpoint/2010/main" val="767191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p:cNvSpPr txBox="1"/>
          <p:nvPr/>
        </p:nvSpPr>
        <p:spPr>
          <a:xfrm>
            <a:off x="434715" y="6236748"/>
            <a:ext cx="6790543"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da-DK" sz="1600" dirty="0" smtClean="0">
                <a:solidFill>
                  <a:schemeClr val="tx1"/>
                </a:solidFill>
                <a:latin typeface="Trebuchet MS" panose="020B0603020202020204" pitchFamily="34" charset="0"/>
              </a:rPr>
              <a:t>NB! Den til enhver tid gældende tidsplan for SAPA </a:t>
            </a:r>
            <a:r>
              <a:rPr lang="da-DK" sz="1600" dirty="0">
                <a:solidFill>
                  <a:schemeClr val="tx1"/>
                </a:solidFill>
                <a:latin typeface="Trebuchet MS" panose="020B0603020202020204" pitchFamily="34" charset="0"/>
              </a:rPr>
              <a:t>fremgår altid </a:t>
            </a:r>
            <a:r>
              <a:rPr lang="da-DK" sz="1600" dirty="0" smtClean="0">
                <a:solidFill>
                  <a:schemeClr val="tx1"/>
                </a:solidFill>
                <a:latin typeface="Trebuchet MS" panose="020B0603020202020204" pitchFamily="34" charset="0"/>
                <a:hlinkClick r:id="rId3"/>
              </a:rPr>
              <a:t>her</a:t>
            </a:r>
            <a:r>
              <a:rPr lang="da-DK" sz="1600" dirty="0" smtClean="0">
                <a:solidFill>
                  <a:schemeClr val="tx1"/>
                </a:solidFill>
                <a:latin typeface="Trebuchet MS" panose="020B0603020202020204" pitchFamily="34" charset="0"/>
              </a:rPr>
              <a:t>. </a:t>
            </a:r>
            <a:endParaRPr lang="da-DK" sz="1600" dirty="0">
              <a:solidFill>
                <a:schemeClr val="tx1"/>
              </a:solidFill>
              <a:latin typeface="Trebuchet MS" panose="020B0603020202020204" pitchFamily="34" charset="0"/>
            </a:endParaRPr>
          </a:p>
        </p:txBody>
      </p:sp>
      <p:pic>
        <p:nvPicPr>
          <p:cNvPr id="9" name="Picture 8" descr="Screen Shot 2016-04-20 at 09.12.2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7880"/>
            <a:ext cx="9144000" cy="5682029"/>
          </a:xfrm>
          <a:prstGeom prst="rect">
            <a:avLst/>
          </a:prstGeom>
        </p:spPr>
      </p:pic>
    </p:spTree>
    <p:extLst>
      <p:ext uri="{BB962C8B-B14F-4D97-AF65-F5344CB8AC3E}">
        <p14:creationId xmlns:p14="http://schemas.microsoft.com/office/powerpoint/2010/main" val="2443264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Eksempel</a:t>
            </a:r>
            <a:r>
              <a:rPr lang="en-US" dirty="0" smtClean="0"/>
              <a:t> </a:t>
            </a:r>
            <a:r>
              <a:rPr lang="en-US" dirty="0" err="1" smtClean="0"/>
              <a:t>på</a:t>
            </a:r>
            <a:r>
              <a:rPr lang="en-US" dirty="0" smtClean="0"/>
              <a:t> SAPA-</a:t>
            </a:r>
            <a:r>
              <a:rPr lang="en-US" dirty="0" err="1" smtClean="0"/>
              <a:t>skærmbillede</a:t>
            </a:r>
            <a:endParaRPr lang="en-US" dirty="0"/>
          </a:p>
        </p:txBody>
      </p:sp>
      <p:pic>
        <p:nvPicPr>
          <p:cNvPr id="5" name="Billede 3"/>
          <p:cNvPicPr/>
          <p:nvPr/>
        </p:nvPicPr>
        <p:blipFill>
          <a:blip r:embed="rId3">
            <a:extLst>
              <a:ext uri="{28A0092B-C50C-407E-A947-70E740481C1C}">
                <a14:useLocalDpi xmlns:a14="http://schemas.microsoft.com/office/drawing/2010/main" val="0"/>
              </a:ext>
            </a:extLst>
          </a:blip>
          <a:stretch>
            <a:fillRect/>
          </a:stretch>
        </p:blipFill>
        <p:spPr>
          <a:xfrm>
            <a:off x="0" y="1062186"/>
            <a:ext cx="9144000" cy="5929354"/>
          </a:xfrm>
          <a:prstGeom prst="rect">
            <a:avLst/>
          </a:prstGeom>
        </p:spPr>
      </p:pic>
    </p:spTree>
    <p:extLst>
      <p:ext uri="{BB962C8B-B14F-4D97-AF65-F5344CB8AC3E}">
        <p14:creationId xmlns:p14="http://schemas.microsoft.com/office/powerpoint/2010/main" val="1118553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da-DK" dirty="0" smtClean="0"/>
              <a:t>SAPA kan tilgås fra flere platforme</a:t>
            </a:r>
            <a:endParaRPr lang="da-DK" dirty="0"/>
          </a:p>
        </p:txBody>
      </p:sp>
      <p:grpSp>
        <p:nvGrpSpPr>
          <p:cNvPr id="6" name="Gruppe 5"/>
          <p:cNvGrpSpPr/>
          <p:nvPr/>
        </p:nvGrpSpPr>
        <p:grpSpPr>
          <a:xfrm>
            <a:off x="467542" y="1654091"/>
            <a:ext cx="8172455" cy="4338991"/>
            <a:chOff x="467543" y="1353820"/>
            <a:chExt cx="7817170" cy="4150360"/>
          </a:xfrm>
        </p:grpSpPr>
        <p:pic>
          <p:nvPicPr>
            <p:cNvPr id="4" name="Billede 3"/>
            <p:cNvPicPr/>
            <p:nvPr/>
          </p:nvPicPr>
          <p:blipFill>
            <a:blip r:embed="rId3">
              <a:extLst>
                <a:ext uri="{28A0092B-C50C-407E-A947-70E740481C1C}">
                  <a14:useLocalDpi xmlns:a14="http://schemas.microsoft.com/office/drawing/2010/main" val="0"/>
                </a:ext>
              </a:extLst>
            </a:blip>
            <a:stretch>
              <a:fillRect/>
            </a:stretch>
          </p:blipFill>
          <p:spPr>
            <a:xfrm>
              <a:off x="467543" y="1584001"/>
              <a:ext cx="5400675" cy="3818255"/>
            </a:xfrm>
            <a:prstGeom prst="rect">
              <a:avLst/>
            </a:prstGeom>
          </p:spPr>
        </p:pic>
        <p:pic>
          <p:nvPicPr>
            <p:cNvPr id="5" name="Billede 4"/>
            <p:cNvPicPr/>
            <p:nvPr/>
          </p:nvPicPr>
          <p:blipFill>
            <a:blip r:embed="rId4">
              <a:extLst>
                <a:ext uri="{28A0092B-C50C-407E-A947-70E740481C1C}">
                  <a14:useLocalDpi xmlns:a14="http://schemas.microsoft.com/office/drawing/2010/main" val="0"/>
                </a:ext>
              </a:extLst>
            </a:blip>
            <a:stretch>
              <a:fillRect/>
            </a:stretch>
          </p:blipFill>
          <p:spPr>
            <a:xfrm>
              <a:off x="6223503" y="1353820"/>
              <a:ext cx="2061210" cy="4150360"/>
            </a:xfrm>
            <a:prstGeom prst="rect">
              <a:avLst/>
            </a:prstGeom>
          </p:spPr>
        </p:pic>
      </p:grpSp>
    </p:spTree>
    <p:extLst>
      <p:ext uri="{BB962C8B-B14F-4D97-AF65-F5344CB8AC3E}">
        <p14:creationId xmlns:p14="http://schemas.microsoft.com/office/powerpoint/2010/main" val="604400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Gevinster ved sapa</a:t>
            </a:r>
            <a:endParaRPr lang="da-DK"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8907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ladsholder til billede 4"/>
          <p:cNvPicPr>
            <a:picLocks noChangeAspect="1"/>
          </p:cNvPicPr>
          <p:nvPr/>
        </p:nvPicPr>
        <p:blipFill>
          <a:blip r:embed="rId3">
            <a:alphaModFix amt="24000"/>
            <a:extLst>
              <a:ext uri="{28A0092B-C50C-407E-A947-70E740481C1C}">
                <a14:useLocalDpi xmlns:a14="http://schemas.microsoft.com/office/drawing/2010/main" val="0"/>
              </a:ext>
            </a:extLst>
          </a:blip>
          <a:srcRect/>
          <a:stretch>
            <a:fillRect/>
          </a:stretch>
        </p:blipFill>
        <p:spPr>
          <a:xfrm>
            <a:off x="-127" y="0"/>
            <a:ext cx="9144000" cy="6858000"/>
          </a:xfrm>
          <a:prstGeom prst="rect">
            <a:avLst/>
          </a:prstGeom>
        </p:spPr>
      </p:pic>
      <p:sp>
        <p:nvSpPr>
          <p:cNvPr id="5" name="Title 4"/>
          <p:cNvSpPr>
            <a:spLocks noGrp="1"/>
          </p:cNvSpPr>
          <p:nvPr>
            <p:ph type="title"/>
          </p:nvPr>
        </p:nvSpPr>
        <p:spPr/>
        <p:txBody>
          <a:bodyPr/>
          <a:lstStyle/>
          <a:p>
            <a:r>
              <a:rPr lang="en-US" dirty="0" err="1" smtClean="0"/>
              <a:t>Fælles</a:t>
            </a:r>
            <a:r>
              <a:rPr lang="en-US" dirty="0" smtClean="0"/>
              <a:t> </a:t>
            </a:r>
            <a:r>
              <a:rPr lang="en-US" dirty="0" err="1" smtClean="0"/>
              <a:t>gevinster</a:t>
            </a:r>
            <a:r>
              <a:rPr lang="en-US" dirty="0" smtClean="0"/>
              <a:t> </a:t>
            </a:r>
            <a:r>
              <a:rPr lang="en-US" dirty="0" err="1" smtClean="0"/>
              <a:t>ved</a:t>
            </a:r>
            <a:r>
              <a:rPr lang="en-US" dirty="0" smtClean="0"/>
              <a:t> SAPA </a:t>
            </a:r>
            <a:endParaRPr lang="en-US" dirty="0"/>
          </a:p>
        </p:txBody>
      </p:sp>
      <p:sp>
        <p:nvSpPr>
          <p:cNvPr id="6" name="Content Placeholder 5"/>
          <p:cNvSpPr>
            <a:spLocks noGrp="1"/>
          </p:cNvSpPr>
          <p:nvPr>
            <p:ph idx="1"/>
          </p:nvPr>
        </p:nvSpPr>
        <p:spPr>
          <a:xfrm>
            <a:off x="467998" y="1146227"/>
            <a:ext cx="8272353" cy="4435406"/>
          </a:xfrm>
        </p:spPr>
        <p:txBody>
          <a:bodyPr/>
          <a:lstStyle/>
          <a:p>
            <a:pPr marL="342900" indent="-342900">
              <a:buFont typeface="Arial"/>
              <a:buChar char="•"/>
            </a:pPr>
            <a:r>
              <a:rPr lang="da-DK" sz="2400" dirty="0" smtClean="0"/>
              <a:t>SAPA er en </a:t>
            </a:r>
            <a:r>
              <a:rPr lang="da-DK" sz="2400" b="1" dirty="0" smtClean="0"/>
              <a:t>moderne og brugervenlig løsning</a:t>
            </a:r>
            <a:r>
              <a:rPr lang="da-DK" sz="2400" dirty="0" smtClean="0"/>
              <a:t>, der er hurtig og nem at bruge</a:t>
            </a:r>
          </a:p>
          <a:p>
            <a:r>
              <a:rPr lang="da-DK" sz="2400" b="1" dirty="0" smtClean="0"/>
              <a:t> </a:t>
            </a:r>
            <a:endParaRPr lang="da-DK" sz="2400" b="1" dirty="0"/>
          </a:p>
          <a:p>
            <a:pPr marL="342900" indent="-342900">
              <a:buFont typeface="Arial"/>
              <a:buChar char="•"/>
            </a:pPr>
            <a:r>
              <a:rPr lang="da-DK" sz="2400" dirty="0" smtClean="0"/>
              <a:t>SAPA er </a:t>
            </a:r>
            <a:r>
              <a:rPr lang="da-DK" sz="2400" b="1" dirty="0" smtClean="0"/>
              <a:t>ejet af kommunerne </a:t>
            </a:r>
            <a:r>
              <a:rPr lang="da-DK" sz="2400" dirty="0" smtClean="0"/>
              <a:t>(ikke leverandøren) og videreudvikles af en lokal styregruppe</a:t>
            </a:r>
          </a:p>
          <a:p>
            <a:pPr marL="342900" indent="-342900">
              <a:buFont typeface="Arial"/>
              <a:buChar char="•"/>
            </a:pPr>
            <a:endParaRPr lang="da-DK" sz="2400" dirty="0"/>
          </a:p>
          <a:p>
            <a:pPr marL="342900" indent="-342900">
              <a:buFont typeface="Arial"/>
              <a:buChar char="•"/>
            </a:pPr>
            <a:r>
              <a:rPr lang="da-DK" sz="2400" dirty="0" smtClean="0"/>
              <a:t>SAPA er baseret på fællesoffentlige </a:t>
            </a:r>
            <a:r>
              <a:rPr lang="da-DK" sz="2400" b="1" dirty="0" smtClean="0"/>
              <a:t>OIO-standarder</a:t>
            </a:r>
            <a:r>
              <a:rPr lang="da-DK" sz="2400" dirty="0" smtClean="0"/>
              <a:t>, der muliggør snitflader til mange forskellige leverandørers systemer</a:t>
            </a:r>
            <a:endParaRPr lang="da-DK" sz="2400" b="1" dirty="0" smtClean="0"/>
          </a:p>
          <a:p>
            <a:pPr marL="342900" indent="-342900">
              <a:buFont typeface="Arial"/>
              <a:buChar char="•"/>
            </a:pPr>
            <a:endParaRPr lang="da-DK" sz="2400" b="1" dirty="0"/>
          </a:p>
          <a:p>
            <a:pPr marL="342900" indent="-342900">
              <a:buFont typeface="Arial"/>
              <a:buChar char="•"/>
            </a:pPr>
            <a:r>
              <a:rPr lang="da-DK" sz="2400" dirty="0" smtClean="0"/>
              <a:t>SAPA er tilgængelig på </a:t>
            </a:r>
            <a:r>
              <a:rPr lang="da-DK" sz="2400" b="1" dirty="0" smtClean="0"/>
              <a:t>mobile platforme</a:t>
            </a:r>
          </a:p>
          <a:p>
            <a:pPr marL="342900" indent="-342900">
              <a:buFont typeface="Arial"/>
              <a:buChar char="•"/>
            </a:pPr>
            <a:endParaRPr lang="da-DK" sz="2400" b="1" dirty="0"/>
          </a:p>
          <a:p>
            <a:pPr marL="342900" indent="-342900">
              <a:buFont typeface="Arial"/>
              <a:buChar char="•"/>
            </a:pPr>
            <a:r>
              <a:rPr lang="da-DK" sz="2400" dirty="0" smtClean="0"/>
              <a:t>SAPA kan på længere sigt understøtte </a:t>
            </a:r>
            <a:r>
              <a:rPr lang="da-DK" sz="2400" b="1" dirty="0" smtClean="0"/>
              <a:t>borgerens adgang </a:t>
            </a:r>
            <a:r>
              <a:rPr lang="da-DK" sz="2400" dirty="0" smtClean="0"/>
              <a:t>til egne sager</a:t>
            </a:r>
          </a:p>
          <a:p>
            <a:endParaRPr lang="da-DK" sz="2400" b="1" dirty="0"/>
          </a:p>
          <a:p>
            <a:endParaRPr lang="en-US" sz="2400" dirty="0"/>
          </a:p>
        </p:txBody>
      </p:sp>
    </p:spTree>
    <p:extLst>
      <p:ext uri="{BB962C8B-B14F-4D97-AF65-F5344CB8AC3E}">
        <p14:creationId xmlns:p14="http://schemas.microsoft.com/office/powerpoint/2010/main" val="2513403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billede 4"/>
          <p:cNvPicPr>
            <a:picLocks noChangeAspect="1"/>
          </p:cNvPicPr>
          <p:nvPr/>
        </p:nvPicPr>
        <p:blipFill>
          <a:blip r:embed="rId3">
            <a:alphaModFix amt="24000"/>
            <a:extLst>
              <a:ext uri="{28A0092B-C50C-407E-A947-70E740481C1C}">
                <a14:useLocalDpi xmlns:a14="http://schemas.microsoft.com/office/drawing/2010/main" val="0"/>
              </a:ext>
            </a:extLst>
          </a:blip>
          <a:srcRect/>
          <a:stretch>
            <a:fillRect/>
          </a:stretch>
        </p:blipFill>
        <p:spPr>
          <a:xfrm>
            <a:off x="-127" y="0"/>
            <a:ext cx="9144000" cy="6857999"/>
          </a:xfrm>
          <a:prstGeom prst="rect">
            <a:avLst/>
          </a:prstGeom>
        </p:spPr>
      </p:pic>
      <p:sp>
        <p:nvSpPr>
          <p:cNvPr id="5" name="Title 4"/>
          <p:cNvSpPr>
            <a:spLocks noGrp="1"/>
          </p:cNvSpPr>
          <p:nvPr>
            <p:ph type="title"/>
          </p:nvPr>
        </p:nvSpPr>
        <p:spPr/>
        <p:txBody>
          <a:bodyPr/>
          <a:lstStyle/>
          <a:p>
            <a:r>
              <a:rPr lang="en-US" dirty="0" err="1" smtClean="0"/>
              <a:t>Mulige</a:t>
            </a:r>
            <a:r>
              <a:rPr lang="en-US" dirty="0" smtClean="0"/>
              <a:t> </a:t>
            </a:r>
            <a:r>
              <a:rPr lang="en-US" dirty="0" err="1" smtClean="0"/>
              <a:t>lokale</a:t>
            </a:r>
            <a:r>
              <a:rPr lang="en-US" dirty="0" smtClean="0"/>
              <a:t> </a:t>
            </a:r>
            <a:r>
              <a:rPr lang="en-US" dirty="0" err="1" smtClean="0"/>
              <a:t>gevinster</a:t>
            </a:r>
            <a:r>
              <a:rPr lang="en-US" dirty="0" smtClean="0"/>
              <a:t> </a:t>
            </a:r>
            <a:r>
              <a:rPr lang="en-US" dirty="0" err="1" smtClean="0"/>
              <a:t>ved</a:t>
            </a:r>
            <a:r>
              <a:rPr lang="en-US" dirty="0" smtClean="0"/>
              <a:t> SAPA </a:t>
            </a:r>
            <a:endParaRPr lang="en-US" dirty="0"/>
          </a:p>
        </p:txBody>
      </p:sp>
      <p:sp>
        <p:nvSpPr>
          <p:cNvPr id="6" name="Content Placeholder 5"/>
          <p:cNvSpPr>
            <a:spLocks noGrp="1"/>
          </p:cNvSpPr>
          <p:nvPr>
            <p:ph idx="1"/>
          </p:nvPr>
        </p:nvSpPr>
        <p:spPr>
          <a:xfrm>
            <a:off x="467998" y="1146226"/>
            <a:ext cx="8551857" cy="5711773"/>
          </a:xfrm>
        </p:spPr>
        <p:txBody>
          <a:bodyPr/>
          <a:lstStyle/>
          <a:p>
            <a:pPr lvl="2" indent="0">
              <a:buNone/>
            </a:pPr>
            <a:r>
              <a:rPr lang="da-DK" sz="2600" b="1" dirty="0" smtClean="0"/>
              <a:t>Kvalitet</a:t>
            </a:r>
          </a:p>
          <a:p>
            <a:pPr lvl="2" indent="0">
              <a:buNone/>
            </a:pPr>
            <a:r>
              <a:rPr lang="da-DK" sz="2600" dirty="0" smtClean="0"/>
              <a:t>Bedre </a:t>
            </a:r>
            <a:r>
              <a:rPr lang="da-DK" sz="2600" dirty="0"/>
              <a:t>overblik over borgernes data, </a:t>
            </a:r>
            <a:r>
              <a:rPr lang="da-DK" sz="2600" dirty="0" smtClean="0"/>
              <a:t>der styrker en helhedsorienteret sagsbehandling</a:t>
            </a:r>
          </a:p>
          <a:p>
            <a:pPr marL="522900" lvl="2" indent="-342900"/>
            <a:endParaRPr lang="da-DK" sz="2600" dirty="0"/>
          </a:p>
          <a:p>
            <a:pPr lvl="2" indent="0">
              <a:buNone/>
            </a:pPr>
            <a:r>
              <a:rPr lang="da-DK" sz="2600" b="1" dirty="0" smtClean="0"/>
              <a:t>Effektivitet</a:t>
            </a:r>
            <a:endParaRPr lang="da-DK" sz="2600" b="1" dirty="0"/>
          </a:p>
          <a:p>
            <a:pPr lvl="2" indent="0">
              <a:buNone/>
            </a:pPr>
            <a:r>
              <a:rPr lang="da-DK" sz="2600" dirty="0" smtClean="0"/>
              <a:t>Optimering af arbejdsgange, </a:t>
            </a:r>
            <a:r>
              <a:rPr lang="da-DK" sz="2600" dirty="0" err="1" smtClean="0"/>
              <a:t>f.eks</a:t>
            </a:r>
            <a:r>
              <a:rPr lang="da-DK" sz="2600" dirty="0" smtClean="0"/>
              <a:t>: </a:t>
            </a:r>
          </a:p>
          <a:p>
            <a:pPr marL="522900" lvl="2" indent="-342900"/>
            <a:r>
              <a:rPr lang="da-DK" sz="2100" dirty="0" smtClean="0"/>
              <a:t>mindre tid brugt på manuelle opslag i mange forskellige systemer </a:t>
            </a:r>
            <a:endParaRPr lang="da-DK" sz="2100" dirty="0"/>
          </a:p>
          <a:p>
            <a:pPr marL="522900" lvl="2" indent="-342900"/>
            <a:r>
              <a:rPr lang="da-DK" sz="2100" dirty="0" smtClean="0"/>
              <a:t>mindre tid brugt på at finde rette sagsbehandler til at svare på borgerspørgsmål</a:t>
            </a:r>
          </a:p>
          <a:p>
            <a:endParaRPr lang="da-DK" sz="2400" dirty="0" smtClean="0"/>
          </a:p>
          <a:p>
            <a:r>
              <a:rPr lang="da-DK" sz="2400" dirty="0"/>
              <a:t>G</a:t>
            </a:r>
            <a:r>
              <a:rPr lang="da-DK" sz="2400" dirty="0" smtClean="0"/>
              <a:t>evinsterne afhænger </a:t>
            </a:r>
            <a:r>
              <a:rPr lang="da-DK" sz="2400" dirty="0"/>
              <a:t>af </a:t>
            </a:r>
            <a:r>
              <a:rPr lang="da-DK" sz="2400" dirty="0" smtClean="0"/>
              <a:t>kommunens </a:t>
            </a:r>
            <a:r>
              <a:rPr lang="da-DK" sz="2400" dirty="0"/>
              <a:t>individuelle situation </a:t>
            </a:r>
            <a:endParaRPr lang="da-DK" sz="2400" dirty="0" smtClean="0"/>
          </a:p>
          <a:p>
            <a:r>
              <a:rPr lang="da-DK" sz="2400" dirty="0" smtClean="0"/>
              <a:t>og ambitionsniveau…</a:t>
            </a:r>
          </a:p>
          <a:p>
            <a:r>
              <a:rPr lang="da-DK" sz="2400" b="1" dirty="0" smtClean="0">
                <a:solidFill>
                  <a:srgbClr val="C8102E"/>
                </a:solidFill>
              </a:rPr>
              <a:t>og KRÆVER</a:t>
            </a:r>
            <a:r>
              <a:rPr lang="da-DK" sz="2400" dirty="0" smtClean="0">
                <a:solidFill>
                  <a:srgbClr val="C8102E"/>
                </a:solidFill>
              </a:rPr>
              <a:t> </a:t>
            </a:r>
            <a:r>
              <a:rPr lang="da-DK" sz="2400" dirty="0">
                <a:solidFill>
                  <a:srgbClr val="C8102E"/>
                </a:solidFill>
              </a:rPr>
              <a:t>investeringer i </a:t>
            </a:r>
            <a:r>
              <a:rPr lang="da-DK" sz="2400" dirty="0" smtClean="0">
                <a:solidFill>
                  <a:srgbClr val="C8102E"/>
                </a:solidFill>
              </a:rPr>
              <a:t>implementering og snitflader</a:t>
            </a:r>
            <a:endParaRPr lang="da-DK" sz="2400" dirty="0"/>
          </a:p>
          <a:p>
            <a:endParaRPr lang="en-US" sz="2400" dirty="0"/>
          </a:p>
        </p:txBody>
      </p:sp>
    </p:spTree>
    <p:extLst>
      <p:ext uri="{BB962C8B-B14F-4D97-AF65-F5344CB8AC3E}">
        <p14:creationId xmlns:p14="http://schemas.microsoft.com/office/powerpoint/2010/main" val="1660538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Målgrupper og budskaber</a:t>
            </a:r>
            <a:endParaRPr lang="da-DK"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3218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el 31"/>
          <p:cNvSpPr>
            <a:spLocks noGrp="1"/>
          </p:cNvSpPr>
          <p:nvPr>
            <p:ph type="title"/>
          </p:nvPr>
        </p:nvSpPr>
        <p:spPr>
          <a:xfrm>
            <a:off x="452438" y="486276"/>
            <a:ext cx="8691562" cy="720000"/>
          </a:xfrm>
        </p:spPr>
        <p:txBody>
          <a:bodyPr/>
          <a:lstStyle/>
          <a:p>
            <a:r>
              <a:rPr lang="da-DK" dirty="0" smtClean="0"/>
              <a:t>Historien om SAPA kan fortælles på mange måder</a:t>
            </a:r>
            <a:endParaRPr lang="da-DK" dirty="0"/>
          </a:p>
        </p:txBody>
      </p:sp>
      <p:sp>
        <p:nvSpPr>
          <p:cNvPr id="21" name="Oval 6"/>
          <p:cNvSpPr>
            <a:spLocks noChangeArrowheads="1"/>
          </p:cNvSpPr>
          <p:nvPr/>
        </p:nvSpPr>
        <p:spPr bwMode="auto">
          <a:xfrm>
            <a:off x="0" y="914634"/>
            <a:ext cx="2929508" cy="2857872"/>
          </a:xfrm>
          <a:prstGeom prst="ellipse">
            <a:avLst/>
          </a:prstGeom>
          <a:solidFill>
            <a:schemeClr val="bg1"/>
          </a:solidFill>
          <a:ln w="28575">
            <a:solidFill>
              <a:schemeClr val="tx1"/>
            </a:solidFill>
            <a:round/>
            <a:headEnd/>
            <a:tailEnd/>
          </a:ln>
        </p:spPr>
        <p:txBody>
          <a:bodyPr wrap="square" lIns="18000" tIns="10800" rIns="18000" bIns="10800" anchor="ctr" anchorCtr="1">
            <a:noAutofit/>
          </a:bodyPr>
          <a:lstStyle/>
          <a:p>
            <a:pPr algn="ctr"/>
            <a:r>
              <a:rPr lang="da-DK" sz="2000" b="1" dirty="0"/>
              <a:t>SAPA?</a:t>
            </a:r>
          </a:p>
          <a:p>
            <a:pPr algn="ctr"/>
            <a:r>
              <a:rPr lang="da-DK" sz="2000" dirty="0"/>
              <a:t>Det handler om øget konkurrence og </a:t>
            </a:r>
            <a:r>
              <a:rPr lang="da-DK" sz="2000" dirty="0" smtClean="0"/>
              <a:t>sammenhæn</a:t>
            </a:r>
            <a:r>
              <a:rPr lang="da-DK" sz="2000" dirty="0"/>
              <a:t>-gende </a:t>
            </a:r>
            <a:r>
              <a:rPr lang="da-DK" sz="2000" dirty="0" smtClean="0"/>
              <a:t>it-løsninger</a:t>
            </a:r>
            <a:endParaRPr lang="da-DK" sz="2000" dirty="0"/>
          </a:p>
        </p:txBody>
      </p:sp>
      <p:sp>
        <p:nvSpPr>
          <p:cNvPr id="22" name="Oval 7"/>
          <p:cNvSpPr>
            <a:spLocks noChangeArrowheads="1"/>
          </p:cNvSpPr>
          <p:nvPr/>
        </p:nvSpPr>
        <p:spPr bwMode="auto">
          <a:xfrm>
            <a:off x="7826486" y="4301792"/>
            <a:ext cx="228600" cy="212725"/>
          </a:xfrm>
          <a:prstGeom prst="ellipse">
            <a:avLst/>
          </a:prstGeom>
          <a:solidFill>
            <a:schemeClr val="bg1"/>
          </a:solidFill>
          <a:ln w="28575">
            <a:solidFill>
              <a:schemeClr val="tx1"/>
            </a:solidFill>
            <a:round/>
            <a:headEnd/>
            <a:tailEnd/>
          </a:ln>
        </p:spPr>
        <p:txBody>
          <a:bodyPr anchor="ctr"/>
          <a:lstStyle/>
          <a:p>
            <a:endParaRPr lang="en-US" sz="1600" dirty="0"/>
          </a:p>
        </p:txBody>
      </p:sp>
      <p:sp>
        <p:nvSpPr>
          <p:cNvPr id="24" name="Oval 7"/>
          <p:cNvSpPr>
            <a:spLocks noChangeArrowheads="1"/>
          </p:cNvSpPr>
          <p:nvPr/>
        </p:nvSpPr>
        <p:spPr bwMode="auto">
          <a:xfrm>
            <a:off x="1259632" y="3913052"/>
            <a:ext cx="228600" cy="212725"/>
          </a:xfrm>
          <a:prstGeom prst="ellipse">
            <a:avLst/>
          </a:prstGeom>
          <a:solidFill>
            <a:schemeClr val="bg1"/>
          </a:solidFill>
          <a:ln w="28575">
            <a:solidFill>
              <a:schemeClr val="tx1"/>
            </a:solidFill>
            <a:round/>
            <a:headEnd/>
            <a:tailEnd/>
          </a:ln>
        </p:spPr>
        <p:txBody>
          <a:bodyPr anchor="ctr"/>
          <a:lstStyle/>
          <a:p>
            <a:endParaRPr lang="en-US" sz="1600" dirty="0">
              <a:solidFill>
                <a:schemeClr val="tx1"/>
              </a:solidFill>
            </a:endParaRPr>
          </a:p>
        </p:txBody>
      </p:sp>
      <p:sp>
        <p:nvSpPr>
          <p:cNvPr id="25" name="Oval 15"/>
          <p:cNvSpPr>
            <a:spLocks noChangeArrowheads="1"/>
          </p:cNvSpPr>
          <p:nvPr/>
        </p:nvSpPr>
        <p:spPr bwMode="auto">
          <a:xfrm>
            <a:off x="1619672" y="4129076"/>
            <a:ext cx="152400" cy="144463"/>
          </a:xfrm>
          <a:prstGeom prst="ellipse">
            <a:avLst/>
          </a:prstGeom>
          <a:solidFill>
            <a:schemeClr val="bg1"/>
          </a:solidFill>
          <a:ln w="28575">
            <a:solidFill>
              <a:schemeClr val="tx1"/>
            </a:solidFill>
            <a:round/>
            <a:headEnd/>
            <a:tailEnd/>
          </a:ln>
        </p:spPr>
        <p:txBody>
          <a:bodyPr anchor="ctr"/>
          <a:lstStyle/>
          <a:p>
            <a:endParaRPr lang="en-US" sz="1600" dirty="0">
              <a:solidFill>
                <a:schemeClr val="tx1"/>
              </a:solidFill>
            </a:endParaRPr>
          </a:p>
        </p:txBody>
      </p:sp>
      <p:sp>
        <p:nvSpPr>
          <p:cNvPr id="26" name="Oval 7"/>
          <p:cNvSpPr>
            <a:spLocks noChangeArrowheads="1"/>
          </p:cNvSpPr>
          <p:nvPr/>
        </p:nvSpPr>
        <p:spPr bwMode="auto">
          <a:xfrm>
            <a:off x="4343400" y="4016716"/>
            <a:ext cx="228600" cy="212725"/>
          </a:xfrm>
          <a:prstGeom prst="ellipse">
            <a:avLst/>
          </a:prstGeom>
          <a:solidFill>
            <a:schemeClr val="bg1"/>
          </a:solidFill>
          <a:ln w="28575">
            <a:solidFill>
              <a:schemeClr val="tx1"/>
            </a:solidFill>
            <a:round/>
            <a:headEnd/>
            <a:tailEnd/>
          </a:ln>
        </p:spPr>
        <p:txBody>
          <a:bodyPr anchor="ctr"/>
          <a:lstStyle/>
          <a:p>
            <a:endParaRPr lang="en-US" sz="1600" dirty="0">
              <a:solidFill>
                <a:schemeClr val="tx1"/>
              </a:solidFill>
            </a:endParaRPr>
          </a:p>
        </p:txBody>
      </p:sp>
      <p:sp>
        <p:nvSpPr>
          <p:cNvPr id="27" name="Oval 15"/>
          <p:cNvSpPr>
            <a:spLocks noChangeArrowheads="1"/>
          </p:cNvSpPr>
          <p:nvPr/>
        </p:nvSpPr>
        <p:spPr bwMode="auto">
          <a:xfrm>
            <a:off x="4684314" y="4201084"/>
            <a:ext cx="152400" cy="144463"/>
          </a:xfrm>
          <a:prstGeom prst="ellipse">
            <a:avLst/>
          </a:prstGeom>
          <a:solidFill>
            <a:schemeClr val="bg1"/>
          </a:solidFill>
          <a:ln w="28575">
            <a:solidFill>
              <a:schemeClr val="tx1"/>
            </a:solidFill>
            <a:round/>
            <a:headEnd/>
            <a:tailEnd/>
          </a:ln>
        </p:spPr>
        <p:txBody>
          <a:bodyPr anchor="ctr"/>
          <a:lstStyle/>
          <a:p>
            <a:endParaRPr lang="en-US" sz="1600" dirty="0">
              <a:solidFill>
                <a:schemeClr val="tx1"/>
              </a:solidFill>
            </a:endParaRPr>
          </a:p>
        </p:txBody>
      </p:sp>
      <p:sp>
        <p:nvSpPr>
          <p:cNvPr id="28" name="Oval 6"/>
          <p:cNvSpPr>
            <a:spLocks noChangeArrowheads="1"/>
          </p:cNvSpPr>
          <p:nvPr/>
        </p:nvSpPr>
        <p:spPr bwMode="auto">
          <a:xfrm>
            <a:off x="3010644" y="1032732"/>
            <a:ext cx="2929508" cy="2857872"/>
          </a:xfrm>
          <a:prstGeom prst="ellipse">
            <a:avLst/>
          </a:prstGeom>
          <a:solidFill>
            <a:schemeClr val="bg1"/>
          </a:solidFill>
          <a:ln w="28575">
            <a:solidFill>
              <a:schemeClr val="tx1"/>
            </a:solidFill>
            <a:round/>
            <a:headEnd/>
            <a:tailEnd/>
          </a:ln>
        </p:spPr>
        <p:txBody>
          <a:bodyPr wrap="square" lIns="18000" tIns="10800" rIns="18000" bIns="10800" anchor="ctr" anchorCtr="1">
            <a:noAutofit/>
          </a:bodyPr>
          <a:lstStyle/>
          <a:p>
            <a:pPr algn="ctr"/>
            <a:r>
              <a:rPr lang="da-DK" sz="2000" b="1" dirty="0"/>
              <a:t>SAPA?</a:t>
            </a:r>
            <a:br>
              <a:rPr lang="da-DK" sz="2000" b="1" dirty="0"/>
            </a:br>
            <a:r>
              <a:rPr lang="da-DK" sz="2000" dirty="0"/>
              <a:t>Det handler om at </a:t>
            </a:r>
            <a:r>
              <a:rPr lang="da-DK" sz="2000" dirty="0" smtClean="0"/>
              <a:t>”google” </a:t>
            </a:r>
            <a:r>
              <a:rPr lang="da-DK" sz="2000" dirty="0"/>
              <a:t>en borger i alle vores it-systemer. Det gir mig overblik på et øjeblik!</a:t>
            </a:r>
          </a:p>
        </p:txBody>
      </p:sp>
      <p:sp>
        <p:nvSpPr>
          <p:cNvPr id="30" name="Oval 6"/>
          <p:cNvSpPr>
            <a:spLocks noChangeArrowheads="1"/>
          </p:cNvSpPr>
          <p:nvPr/>
        </p:nvSpPr>
        <p:spPr bwMode="auto">
          <a:xfrm>
            <a:off x="6136726" y="986642"/>
            <a:ext cx="2929508" cy="2857872"/>
          </a:xfrm>
          <a:prstGeom prst="ellipse">
            <a:avLst/>
          </a:prstGeom>
          <a:solidFill>
            <a:schemeClr val="bg1"/>
          </a:solidFill>
          <a:ln w="28575">
            <a:solidFill>
              <a:schemeClr val="tx1"/>
            </a:solidFill>
            <a:round/>
            <a:headEnd/>
            <a:tailEnd/>
          </a:ln>
        </p:spPr>
        <p:txBody>
          <a:bodyPr wrap="square" lIns="18000" tIns="10800" rIns="18000" bIns="10800" anchor="ctr" anchorCtr="1">
            <a:noAutofit/>
          </a:bodyPr>
          <a:lstStyle/>
          <a:p>
            <a:pPr algn="ctr"/>
            <a:r>
              <a:rPr lang="da-DK" sz="2000" b="1" dirty="0" smtClean="0"/>
              <a:t>SAPA? </a:t>
            </a:r>
          </a:p>
          <a:p>
            <a:pPr algn="ctr"/>
            <a:r>
              <a:rPr lang="da-DK" sz="2000" dirty="0" smtClean="0"/>
              <a:t>Det handler om at afløfte udbudspligten og om at reducere vores udgifter</a:t>
            </a:r>
            <a:endParaRPr lang="da-DK" sz="2000" dirty="0"/>
          </a:p>
        </p:txBody>
      </p:sp>
      <p:sp>
        <p:nvSpPr>
          <p:cNvPr id="31" name="Oval 7"/>
          <p:cNvSpPr>
            <a:spLocks noChangeArrowheads="1"/>
          </p:cNvSpPr>
          <p:nvPr/>
        </p:nvSpPr>
        <p:spPr bwMode="auto">
          <a:xfrm>
            <a:off x="7483978" y="3993584"/>
            <a:ext cx="288032" cy="284733"/>
          </a:xfrm>
          <a:prstGeom prst="ellipse">
            <a:avLst/>
          </a:prstGeom>
          <a:solidFill>
            <a:schemeClr val="bg1"/>
          </a:solidFill>
          <a:ln w="28575">
            <a:solidFill>
              <a:schemeClr val="tx1"/>
            </a:solidFill>
            <a:round/>
            <a:headEnd/>
            <a:tailEnd/>
          </a:ln>
        </p:spPr>
        <p:txBody>
          <a:bodyPr anchor="ctr"/>
          <a:lstStyle/>
          <a:p>
            <a:endParaRPr lang="en-US" sz="1600" dirty="0"/>
          </a:p>
        </p:txBody>
      </p:sp>
      <p:pic>
        <p:nvPicPr>
          <p:cNvPr id="16" name="Picture 15" descr="Figur digitaliseringmedarbejder COLOURBOX881582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240" y="3835555"/>
            <a:ext cx="1970991" cy="2789201"/>
          </a:xfrm>
          <a:prstGeom prst="rect">
            <a:avLst/>
          </a:prstGeom>
        </p:spPr>
      </p:pic>
      <p:pic>
        <p:nvPicPr>
          <p:cNvPr id="17" name="Picture 16" descr="Figur leder COLOURBOX8814127.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122" y="3675561"/>
            <a:ext cx="2120677" cy="3001026"/>
          </a:xfrm>
          <a:prstGeom prst="rect">
            <a:avLst/>
          </a:prstGeom>
        </p:spPr>
      </p:pic>
      <p:pic>
        <p:nvPicPr>
          <p:cNvPr id="18" name="Picture 17" descr="Figur medarbejder COLOURBOX17325033.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0063" y="3593684"/>
            <a:ext cx="2135813" cy="3022444"/>
          </a:xfrm>
          <a:prstGeom prst="rect">
            <a:avLst/>
          </a:prstGeom>
        </p:spPr>
      </p:pic>
      <p:sp>
        <p:nvSpPr>
          <p:cNvPr id="15" name="Tekstboks 8"/>
          <p:cNvSpPr txBox="1"/>
          <p:nvPr/>
        </p:nvSpPr>
        <p:spPr>
          <a:xfrm>
            <a:off x="7725054" y="5417884"/>
            <a:ext cx="655979" cy="307777"/>
          </a:xfrm>
          <a:prstGeom prst="rect">
            <a:avLst/>
          </a:prstGeom>
          <a:noFill/>
        </p:spPr>
        <p:txBody>
          <a:bodyPr wrap="none" lIns="0" tIns="0" rIns="0" bIns="0" rtlCol="0">
            <a:spAutoFit/>
          </a:bodyPr>
          <a:lstStyle/>
          <a:p>
            <a:r>
              <a:rPr lang="da-DK" sz="2000" dirty="0" smtClean="0"/>
              <a:t>Leder</a:t>
            </a:r>
          </a:p>
        </p:txBody>
      </p:sp>
      <p:sp>
        <p:nvSpPr>
          <p:cNvPr id="19" name="Tekstboks 9"/>
          <p:cNvSpPr txBox="1"/>
          <p:nvPr/>
        </p:nvSpPr>
        <p:spPr>
          <a:xfrm>
            <a:off x="3906482" y="5624995"/>
            <a:ext cx="1141338" cy="615553"/>
          </a:xfrm>
          <a:prstGeom prst="rect">
            <a:avLst/>
          </a:prstGeom>
          <a:noFill/>
        </p:spPr>
        <p:txBody>
          <a:bodyPr wrap="none" lIns="0" tIns="0" rIns="0" bIns="0" rtlCol="0">
            <a:spAutoFit/>
          </a:bodyPr>
          <a:lstStyle/>
          <a:p>
            <a:r>
              <a:rPr lang="da-DK" sz="2000" dirty="0" smtClean="0"/>
              <a:t>Sags-</a:t>
            </a:r>
          </a:p>
          <a:p>
            <a:r>
              <a:rPr lang="da-DK" sz="2000" dirty="0" smtClean="0"/>
              <a:t>behandler</a:t>
            </a:r>
          </a:p>
        </p:txBody>
      </p:sp>
      <p:sp>
        <p:nvSpPr>
          <p:cNvPr id="20" name="Tekstboks 10"/>
          <p:cNvSpPr txBox="1"/>
          <p:nvPr/>
        </p:nvSpPr>
        <p:spPr>
          <a:xfrm>
            <a:off x="94158" y="5586178"/>
            <a:ext cx="2560307" cy="615553"/>
          </a:xfrm>
          <a:prstGeom prst="rect">
            <a:avLst/>
          </a:prstGeom>
          <a:noFill/>
        </p:spPr>
        <p:txBody>
          <a:bodyPr wrap="square" lIns="0" tIns="0" rIns="0" bIns="0" rtlCol="0">
            <a:spAutoFit/>
          </a:bodyPr>
          <a:lstStyle/>
          <a:p>
            <a:r>
              <a:rPr lang="da-DK" sz="2000" dirty="0" smtClean="0"/>
              <a:t>Digitaliserings-medarbejder</a:t>
            </a:r>
          </a:p>
        </p:txBody>
      </p:sp>
    </p:spTree>
    <p:extLst>
      <p:ext uri="{BB962C8B-B14F-4D97-AF65-F5344CB8AC3E}">
        <p14:creationId xmlns:p14="http://schemas.microsoft.com/office/powerpoint/2010/main" val="9650715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Topledelsens rolle</a:t>
            </a:r>
            <a:endParaRPr lang="da-DK"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88702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billede 4"/>
          <p:cNvPicPr>
            <a:picLocks noGrp="1" noChangeAspect="1"/>
          </p:cNvPicPr>
          <p:nvPr>
            <p:ph type="pic" sz="quarter" idx="15"/>
          </p:nvPr>
        </p:nvPicPr>
        <p:blipFill>
          <a:blip r:embed="rId2">
            <a:alphaModFix amt="50000"/>
            <a:extLst>
              <a:ext uri="{28A0092B-C50C-407E-A947-70E740481C1C}">
                <a14:useLocalDpi xmlns:a14="http://schemas.microsoft.com/office/drawing/2010/main" val="0"/>
              </a:ext>
            </a:extLst>
          </a:blip>
          <a:srcRect/>
          <a:stretch>
            <a:fillRect/>
          </a:stretch>
        </p:blipFill>
        <p:spPr/>
      </p:pic>
      <p:sp>
        <p:nvSpPr>
          <p:cNvPr id="4" name="Pladsholder til tekst 3"/>
          <p:cNvSpPr>
            <a:spLocks noGrp="1"/>
          </p:cNvSpPr>
          <p:nvPr>
            <p:ph type="body" sz="quarter" idx="16"/>
          </p:nvPr>
        </p:nvSpPr>
        <p:spPr/>
        <p:txBody>
          <a:bodyPr/>
          <a:lstStyle/>
          <a:p>
            <a:endParaRPr lang="da-DK"/>
          </a:p>
        </p:txBody>
      </p:sp>
      <p:sp>
        <p:nvSpPr>
          <p:cNvPr id="6" name="Pladsholder til tekst 2"/>
          <p:cNvSpPr>
            <a:spLocks noGrp="1"/>
          </p:cNvSpPr>
          <p:nvPr>
            <p:ph type="body" sz="quarter" idx="14"/>
          </p:nvPr>
        </p:nvSpPr>
        <p:spPr>
          <a:xfrm>
            <a:off x="464695" y="406008"/>
            <a:ext cx="8166041" cy="5598000"/>
          </a:xfrm>
        </p:spPr>
        <p:txBody>
          <a:bodyPr/>
          <a:lstStyle/>
          <a:p>
            <a:r>
              <a:rPr lang="da-DK" sz="2800" b="1" dirty="0" smtClean="0"/>
              <a:t>Topledelsens rolle</a:t>
            </a:r>
          </a:p>
          <a:p>
            <a:endParaRPr lang="da-DK" sz="2800" b="1" dirty="0"/>
          </a:p>
          <a:p>
            <a:r>
              <a:rPr lang="da-DK" sz="2400" dirty="0" smtClean="0"/>
              <a:t>Forandringerne kræver topledelsesfokus ift. at:</a:t>
            </a:r>
          </a:p>
          <a:p>
            <a:pPr marL="457200" indent="-457200">
              <a:buFontTx/>
              <a:buChar char="-"/>
            </a:pPr>
            <a:endParaRPr lang="da-DK" sz="2400" dirty="0"/>
          </a:p>
          <a:p>
            <a:pPr marL="457200" indent="-457200">
              <a:buFontTx/>
              <a:buChar char="-"/>
            </a:pPr>
            <a:r>
              <a:rPr lang="da-DK" sz="2400" dirty="0" smtClean="0"/>
              <a:t>Godkende de overordnede linjer for SAPA lokalt</a:t>
            </a:r>
          </a:p>
          <a:p>
            <a:pPr marL="995363" lvl="3" indent="-457200">
              <a:buFont typeface="Wingdings" panose="05000000000000000000" pitchFamily="2" charset="2"/>
              <a:buChar char="q"/>
            </a:pPr>
            <a:r>
              <a:rPr lang="da-DK" sz="2400" dirty="0" smtClean="0"/>
              <a:t>Strategiske mål</a:t>
            </a:r>
          </a:p>
          <a:p>
            <a:pPr marL="995363" lvl="3" indent="-457200">
              <a:buFont typeface="Wingdings" panose="05000000000000000000" pitchFamily="2" charset="2"/>
              <a:buChar char="q"/>
            </a:pPr>
            <a:r>
              <a:rPr lang="da-DK" sz="2400" dirty="0" smtClean="0"/>
              <a:t>Lokalt ambitionsniveau</a:t>
            </a:r>
          </a:p>
          <a:p>
            <a:pPr marL="995363" lvl="3" indent="-457200">
              <a:buFont typeface="Wingdings" panose="05000000000000000000" pitchFamily="2" charset="2"/>
              <a:buChar char="q"/>
            </a:pPr>
            <a:r>
              <a:rPr lang="da-DK" sz="2400" dirty="0" smtClean="0"/>
              <a:t>Plan for gevinster og investeringer</a:t>
            </a:r>
          </a:p>
          <a:p>
            <a:pPr lvl="1"/>
            <a:endParaRPr lang="da-DK" sz="2400" b="0" dirty="0"/>
          </a:p>
          <a:p>
            <a:pPr marL="342900" lvl="1" indent="-342900">
              <a:buFontTx/>
              <a:buChar char="-"/>
            </a:pPr>
            <a:r>
              <a:rPr lang="da-DK" sz="2400" b="0" dirty="0"/>
              <a:t>Kommunikere centrale budskaber </a:t>
            </a:r>
            <a:r>
              <a:rPr lang="da-DK" sz="2400" b="0" dirty="0" smtClean="0"/>
              <a:t>om SAPA </a:t>
            </a:r>
          </a:p>
          <a:p>
            <a:pPr marL="342900" lvl="1" indent="-342900">
              <a:buFontTx/>
              <a:buChar char="-"/>
            </a:pPr>
            <a:endParaRPr lang="da-DK" sz="2400" b="0" dirty="0"/>
          </a:p>
          <a:p>
            <a:pPr marL="342900" lvl="1" indent="-342900">
              <a:buFontTx/>
              <a:buChar char="-"/>
            </a:pPr>
            <a:r>
              <a:rPr lang="da-DK" sz="2400" b="0" dirty="0" smtClean="0"/>
              <a:t>Følge op på fremdrift, business case, risikoanalyse mv. samt lave en tværgående prioritering, så der afsættes de fornødne ressourcer</a:t>
            </a:r>
          </a:p>
          <a:p>
            <a:pPr marL="342900" lvl="1" indent="-342900">
              <a:buFontTx/>
              <a:buChar char="-"/>
            </a:pPr>
            <a:endParaRPr lang="da-DK" sz="2400" dirty="0" smtClean="0"/>
          </a:p>
          <a:p>
            <a:pPr marL="995363" lvl="3" indent="-457200">
              <a:buFontTx/>
              <a:buChar char="-"/>
            </a:pPr>
            <a:endParaRPr lang="da-DK" sz="2400" dirty="0" smtClean="0"/>
          </a:p>
          <a:p>
            <a:pPr marL="457200" indent="-457200">
              <a:buFontTx/>
              <a:buChar char="-"/>
            </a:pPr>
            <a:endParaRPr lang="da-DK" sz="2800" dirty="0"/>
          </a:p>
        </p:txBody>
      </p:sp>
    </p:spTree>
    <p:extLst>
      <p:ext uri="{BB962C8B-B14F-4D97-AF65-F5344CB8AC3E}">
        <p14:creationId xmlns:p14="http://schemas.microsoft.com/office/powerpoint/2010/main" val="3370833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8525" y="1689578"/>
            <a:ext cx="5699659" cy="4615622"/>
          </a:xfrm>
        </p:spPr>
        <p:txBody>
          <a:bodyPr>
            <a:normAutofit/>
          </a:bodyPr>
          <a:lstStyle/>
          <a:p>
            <a:pPr>
              <a:lnSpc>
                <a:spcPct val="100000"/>
              </a:lnSpc>
            </a:pPr>
            <a:r>
              <a:rPr lang="da-DK" sz="1400" b="1" dirty="0" smtClean="0"/>
              <a:t>Udvælg slides</a:t>
            </a:r>
            <a:r>
              <a:rPr lang="da-DK" sz="1400" b="1" cap="none" dirty="0" smtClean="0">
                <a:solidFill>
                  <a:schemeClr val="tx1"/>
                </a:solidFill>
              </a:rPr>
              <a:t/>
            </a:r>
            <a:br>
              <a:rPr lang="da-DK" sz="1400" b="1" cap="none" dirty="0" smtClean="0">
                <a:solidFill>
                  <a:schemeClr val="tx1"/>
                </a:solidFill>
              </a:rPr>
            </a:br>
            <a:r>
              <a:rPr lang="da-DK" sz="1400" dirty="0" smtClean="0"/>
              <a:t>D</a:t>
            </a:r>
            <a:r>
              <a:rPr lang="da-DK" sz="1400" b="0" cap="none" dirty="0" smtClean="0">
                <a:solidFill>
                  <a:schemeClr val="tx1"/>
                </a:solidFill>
              </a:rPr>
              <a:t>u kan udvælge </a:t>
            </a:r>
            <a:r>
              <a:rPr lang="da-DK" sz="1400" b="0" cap="none" dirty="0">
                <a:solidFill>
                  <a:schemeClr val="tx1"/>
                </a:solidFill>
              </a:rPr>
              <a:t>netop de slides, </a:t>
            </a:r>
            <a:r>
              <a:rPr lang="da-DK" sz="1400" b="0" cap="none" dirty="0" smtClean="0">
                <a:solidFill>
                  <a:schemeClr val="tx1"/>
                </a:solidFill>
              </a:rPr>
              <a:t>der </a:t>
            </a:r>
            <a:r>
              <a:rPr lang="da-DK" sz="1400" b="0" cap="none" dirty="0">
                <a:solidFill>
                  <a:schemeClr val="tx1"/>
                </a:solidFill>
              </a:rPr>
              <a:t>giver mening </a:t>
            </a:r>
            <a:r>
              <a:rPr lang="da-DK" sz="1400" dirty="0" smtClean="0"/>
              <a:t>ift. din målgruppe og din kommune</a:t>
            </a:r>
            <a:r>
              <a:rPr lang="da-DK" sz="1400" b="0" cap="none" dirty="0" smtClean="0">
                <a:solidFill>
                  <a:schemeClr val="tx1"/>
                </a:solidFill>
              </a:rPr>
              <a:t>. </a:t>
            </a:r>
            <a:br>
              <a:rPr lang="da-DK" sz="1400" b="0" cap="none" dirty="0" smtClean="0">
                <a:solidFill>
                  <a:schemeClr val="tx1"/>
                </a:solidFill>
              </a:rPr>
            </a:br>
            <a:r>
              <a:rPr lang="da-DK" sz="1400" b="0" cap="none" dirty="0" smtClean="0">
                <a:solidFill>
                  <a:schemeClr val="tx1"/>
                </a:solidFill>
              </a:rPr>
              <a:t/>
            </a:r>
            <a:br>
              <a:rPr lang="da-DK" sz="1400" b="0" cap="none" dirty="0" smtClean="0">
                <a:solidFill>
                  <a:schemeClr val="tx1"/>
                </a:solidFill>
              </a:rPr>
            </a:br>
            <a:r>
              <a:rPr lang="da-DK" sz="1400" b="0" cap="none" dirty="0" smtClean="0">
                <a:solidFill>
                  <a:schemeClr val="tx1"/>
                </a:solidFill>
              </a:rPr>
              <a:t>Vær opmærksom på, at vi har publiceret 3 varianter af SAPA-grundfortælling, der er målrettet forskellige grupper</a:t>
            </a:r>
            <a:r>
              <a:rPr lang="da-DK" sz="1400" dirty="0"/>
              <a:t> </a:t>
            </a:r>
            <a:r>
              <a:rPr lang="da-DK" sz="1400" dirty="0" smtClean="0"/>
              <a:t>hhv.</a:t>
            </a:r>
            <a:r>
              <a:rPr lang="da-DK" sz="1400" b="0" cap="none" dirty="0" smtClean="0">
                <a:solidFill>
                  <a:schemeClr val="tx1"/>
                </a:solidFill>
              </a:rPr>
              <a:t> topledelse, fagchefer/mellemledere og medarbejdere.</a:t>
            </a:r>
            <a:r>
              <a:rPr lang="da-DK" sz="1400" dirty="0"/>
              <a:t/>
            </a:r>
            <a:br>
              <a:rPr lang="da-DK" sz="1400" dirty="0"/>
            </a:br>
            <a:r>
              <a:rPr lang="da-DK" sz="1400" dirty="0" smtClean="0"/>
              <a:t/>
            </a:r>
            <a:br>
              <a:rPr lang="da-DK" sz="1400" dirty="0" smtClean="0"/>
            </a:br>
            <a:r>
              <a:rPr lang="da-DK" sz="1400" b="1" dirty="0" smtClean="0"/>
              <a:t>Supplér slides</a:t>
            </a:r>
            <a:r>
              <a:rPr lang="da-DK" sz="1400" b="1" dirty="0"/>
              <a:t/>
            </a:r>
            <a:br>
              <a:rPr lang="da-DK" sz="1400" b="1" dirty="0"/>
            </a:br>
            <a:r>
              <a:rPr lang="da-DK" sz="1400" dirty="0" smtClean="0"/>
              <a:t>Suppler gerne præsentationen med ekstra slides relevante for din kommune. F.eks. lokal tidsplan eller lokale forventede gevinster med SAPA.</a:t>
            </a:r>
            <a:br>
              <a:rPr lang="da-DK" sz="1400" dirty="0" smtClean="0"/>
            </a:br>
            <a:r>
              <a:rPr lang="da-DK" sz="1400" dirty="0"/>
              <a:t/>
            </a:r>
            <a:br>
              <a:rPr lang="da-DK" sz="1400" dirty="0"/>
            </a:br>
            <a:r>
              <a:rPr lang="da-DK" sz="1400" b="1" dirty="0" smtClean="0"/>
              <a:t>Se speakers notes</a:t>
            </a:r>
            <a:br>
              <a:rPr lang="da-DK" sz="1400" b="1" dirty="0" smtClean="0"/>
            </a:br>
            <a:r>
              <a:rPr lang="da-DK" sz="1400" dirty="0" smtClean="0"/>
              <a:t>Uddybende kommentarer og baggrundsinformation til slides findes i speakers notes, hvor det er relevant. Orienter dig derfor i disse, før du holder præsentationen.</a:t>
            </a:r>
            <a:r>
              <a:rPr lang="da-DK" sz="1400" cap="none" dirty="0">
                <a:solidFill>
                  <a:schemeClr val="tx1"/>
                </a:solidFill>
              </a:rPr>
              <a:t/>
            </a:r>
            <a:br>
              <a:rPr lang="da-DK" sz="1400" cap="none" dirty="0">
                <a:solidFill>
                  <a:schemeClr val="tx1"/>
                </a:solidFill>
              </a:rPr>
            </a:br>
            <a:endParaRPr lang="da-DK" sz="1400" cap="none" dirty="0">
              <a:solidFill>
                <a:schemeClr val="tx1"/>
              </a:solidFill>
            </a:endParaRPr>
          </a:p>
        </p:txBody>
      </p:sp>
      <p:sp>
        <p:nvSpPr>
          <p:cNvPr id="5" name="Titel 1"/>
          <p:cNvSpPr txBox="1">
            <a:spLocks/>
          </p:cNvSpPr>
          <p:nvPr/>
        </p:nvSpPr>
        <p:spPr>
          <a:xfrm>
            <a:off x="467543" y="576000"/>
            <a:ext cx="8172455" cy="841638"/>
          </a:xfrm>
          <a:prstGeom prst="rect">
            <a:avLst/>
          </a:prstGeom>
          <a:noFill/>
          <a:ln>
            <a:noFill/>
          </a:ln>
        </p:spPr>
        <p:txBody>
          <a:bodyPr vert="horz" lIns="0" tIns="0" rIns="0" bIns="0" rtlCol="0" anchor="t" anchorCtr="0">
            <a:noAutofit/>
          </a:bodyPr>
          <a:lstStyle>
            <a:lvl1pPr algn="l" defTabSz="914400" rtl="0" eaLnBrk="1" latinLnBrk="0" hangingPunct="1">
              <a:lnSpc>
                <a:spcPts val="2700"/>
              </a:lnSpc>
              <a:spcBef>
                <a:spcPct val="0"/>
              </a:spcBef>
              <a:buNone/>
              <a:defRPr sz="3000" b="1" kern="1200" cap="all">
                <a:solidFill>
                  <a:srgbClr val="4298B5"/>
                </a:solidFill>
                <a:latin typeface="Trebuchet MS" panose="020B0603020202020204" pitchFamily="34" charset="0"/>
                <a:ea typeface="+mj-ea"/>
                <a:cs typeface="+mj-cs"/>
              </a:defRPr>
            </a:lvl1pPr>
          </a:lstStyle>
          <a:p>
            <a:r>
              <a:rPr lang="da-DK" sz="2500" b="0" cap="none" dirty="0">
                <a:solidFill>
                  <a:srgbClr val="000000"/>
                </a:solidFill>
              </a:rPr>
              <a:t>Før du bruger denne præsentation</a:t>
            </a:r>
          </a:p>
        </p:txBody>
      </p:sp>
      <p:pic>
        <p:nvPicPr>
          <p:cNvPr id="6" name="Billede 5" descr="Stop-pind - workshops.png"/>
          <p:cNvPicPr>
            <a:picLocks noChangeAspect="1"/>
          </p:cNvPicPr>
          <p:nvPr/>
        </p:nvPicPr>
        <p:blipFill rotWithShape="1">
          <a:blip r:embed="rId3">
            <a:extLst>
              <a:ext uri="{28A0092B-C50C-407E-A947-70E740481C1C}">
                <a14:useLocalDpi xmlns:a14="http://schemas.microsoft.com/office/drawing/2010/main"/>
              </a:ext>
            </a:extLst>
          </a:blip>
          <a:srcRect r="11933" b="6227"/>
          <a:stretch/>
        </p:blipFill>
        <p:spPr>
          <a:xfrm>
            <a:off x="6404025" y="1052513"/>
            <a:ext cx="2739975" cy="4834781"/>
          </a:xfrm>
          <a:prstGeom prst="rect">
            <a:avLst/>
          </a:prstGeom>
        </p:spPr>
      </p:pic>
    </p:spTree>
    <p:extLst>
      <p:ext uri="{BB962C8B-B14F-4D97-AF65-F5344CB8AC3E}">
        <p14:creationId xmlns:p14="http://schemas.microsoft.com/office/powerpoint/2010/main" val="4211189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Se mere om </a:t>
            </a:r>
            <a:r>
              <a:rPr lang="da-DK" dirty="0" err="1" smtClean="0"/>
              <a:t>sapa</a:t>
            </a:r>
            <a:r>
              <a:rPr lang="da-DK" dirty="0" smtClean="0"/>
              <a:t> i </a:t>
            </a:r>
            <a:r>
              <a:rPr lang="da-DK" dirty="0" smtClean="0">
                <a:hlinkClick r:id="rId2"/>
              </a:rPr>
              <a:t>denne video</a:t>
            </a:r>
            <a:endParaRPr lang="da-DK"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962800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Spørgsmål til debat/refleksion</a:t>
            </a:r>
            <a:endParaRPr lang="da-DK"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316235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dirty="0" smtClean="0"/>
              <a:t>1) Udfordringen</a:t>
            </a:r>
            <a:endParaRPr lang="da-DK" dirty="0"/>
          </a:p>
        </p:txBody>
      </p:sp>
      <p:pic>
        <p:nvPicPr>
          <p:cNvPr id="8" name="Pladsholder til billede 7"/>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7552" r="27552"/>
          <a:stretch>
            <a:fillRect/>
          </a:stretch>
        </p:blipFill>
        <p:spPr/>
      </p:pic>
      <p:sp>
        <p:nvSpPr>
          <p:cNvPr id="6" name="Pladsholder til tekst 5"/>
          <p:cNvSpPr>
            <a:spLocks noGrp="1"/>
          </p:cNvSpPr>
          <p:nvPr>
            <p:ph type="body" sz="quarter" idx="15"/>
          </p:nvPr>
        </p:nvSpPr>
        <p:spPr/>
        <p:txBody>
          <a:bodyPr/>
          <a:lstStyle/>
          <a:p>
            <a:endParaRPr lang="da-DK"/>
          </a:p>
        </p:txBody>
      </p:sp>
      <p:sp>
        <p:nvSpPr>
          <p:cNvPr id="2" name="Pladsholder til tekst 1"/>
          <p:cNvSpPr>
            <a:spLocks noGrp="1"/>
          </p:cNvSpPr>
          <p:nvPr>
            <p:ph type="body" sz="quarter" idx="14"/>
          </p:nvPr>
        </p:nvSpPr>
        <p:spPr/>
        <p:txBody>
          <a:bodyPr/>
          <a:lstStyle/>
          <a:p>
            <a:pPr lvl="0">
              <a:lnSpc>
                <a:spcPct val="100000"/>
              </a:lnSpc>
            </a:pPr>
            <a:endParaRPr lang="da-DK" altLang="da-DK" sz="2400" dirty="0" smtClean="0">
              <a:solidFill>
                <a:srgbClr val="000000"/>
              </a:solidFill>
              <a:ea typeface="Calibri" panose="020F0502020204030204" pitchFamily="34" charset="0"/>
              <a:cs typeface="Times New Roman" panose="02020603050405020304" pitchFamily="18" charset="0"/>
            </a:endParaRPr>
          </a:p>
          <a:p>
            <a:pPr lvl="0">
              <a:lnSpc>
                <a:spcPct val="100000"/>
              </a:lnSpc>
            </a:pPr>
            <a:endParaRPr lang="da-DK" altLang="da-DK" sz="2400" dirty="0">
              <a:solidFill>
                <a:srgbClr val="000000"/>
              </a:solidFill>
              <a:ea typeface="Calibri" panose="020F0502020204030204" pitchFamily="34" charset="0"/>
              <a:cs typeface="Times New Roman" panose="02020603050405020304" pitchFamily="18" charset="0"/>
            </a:endParaRPr>
          </a:p>
          <a:p>
            <a:pPr lvl="0">
              <a:lnSpc>
                <a:spcPct val="100000"/>
              </a:lnSpc>
            </a:pPr>
            <a:r>
              <a:rPr lang="da-DK" altLang="da-DK" sz="2000" dirty="0" smtClean="0">
                <a:solidFill>
                  <a:srgbClr val="000000"/>
                </a:solidFill>
                <a:ea typeface="Calibri" panose="020F0502020204030204" pitchFamily="34" charset="0"/>
                <a:cs typeface="Times New Roman" panose="02020603050405020304" pitchFamily="18" charset="0"/>
              </a:rPr>
              <a:t>Har </a:t>
            </a:r>
            <a:r>
              <a:rPr lang="da-DK" altLang="da-DK" sz="2000" dirty="0">
                <a:solidFill>
                  <a:srgbClr val="000000"/>
                </a:solidFill>
                <a:ea typeface="Calibri" panose="020F0502020204030204" pitchFamily="34" charset="0"/>
                <a:cs typeface="Times New Roman" panose="02020603050405020304" pitchFamily="18" charset="0"/>
              </a:rPr>
              <a:t>du indsigt i de konsekvenser, som monopolbruddet har for din kommune?</a:t>
            </a:r>
          </a:p>
          <a:p>
            <a:pPr lvl="0" eaLnBrk="0" fontAlgn="base" hangingPunct="0">
              <a:lnSpc>
                <a:spcPct val="100000"/>
              </a:lnSpc>
              <a:spcBef>
                <a:spcPct val="0"/>
              </a:spcBef>
              <a:spcAft>
                <a:spcPct val="0"/>
              </a:spcAft>
            </a:pPr>
            <a:endParaRPr lang="da-DK" altLang="da-DK" sz="2000" dirty="0">
              <a:solidFill>
                <a:srgbClr val="000000"/>
              </a:solidFill>
              <a:ea typeface="Calibri" panose="020F0502020204030204" pitchFamily="34" charset="0"/>
              <a:cs typeface="Times New Roman" panose="02020603050405020304" pitchFamily="18" charset="0"/>
            </a:endParaRPr>
          </a:p>
          <a:p>
            <a:pPr lvl="0" eaLnBrk="0" fontAlgn="base" hangingPunct="0">
              <a:lnSpc>
                <a:spcPct val="100000"/>
              </a:lnSpc>
              <a:spcBef>
                <a:spcPct val="0"/>
              </a:spcBef>
              <a:spcAft>
                <a:spcPct val="0"/>
              </a:spcAft>
            </a:pPr>
            <a:r>
              <a:rPr lang="da-DK" altLang="da-DK" sz="2000" dirty="0">
                <a:solidFill>
                  <a:srgbClr val="000000"/>
                </a:solidFill>
                <a:ea typeface="Calibri" panose="020F0502020204030204" pitchFamily="34" charset="0"/>
                <a:cs typeface="Times New Roman" panose="02020603050405020304" pitchFamily="18" charset="0"/>
              </a:rPr>
              <a:t>Hvad er de lokale risici ift. implementering?</a:t>
            </a:r>
          </a:p>
          <a:p>
            <a:pPr lvl="0" eaLnBrk="0" fontAlgn="base" hangingPunct="0">
              <a:lnSpc>
                <a:spcPct val="100000"/>
              </a:lnSpc>
              <a:spcBef>
                <a:spcPct val="0"/>
              </a:spcBef>
              <a:spcAft>
                <a:spcPct val="0"/>
              </a:spcAft>
            </a:pPr>
            <a:endParaRPr lang="da-DK" altLang="da-DK" sz="2000" dirty="0">
              <a:solidFill>
                <a:srgbClr val="000000"/>
              </a:solidFill>
              <a:ea typeface="Calibri" panose="020F0502020204030204" pitchFamily="34" charset="0"/>
              <a:cs typeface="Times New Roman" panose="02020603050405020304" pitchFamily="18" charset="0"/>
            </a:endParaRPr>
          </a:p>
          <a:p>
            <a:pPr>
              <a:lnSpc>
                <a:spcPct val="100000"/>
              </a:lnSpc>
            </a:pPr>
            <a:r>
              <a:rPr lang="da-DK" altLang="da-DK" sz="2000" dirty="0" smtClean="0">
                <a:solidFill>
                  <a:srgbClr val="000000"/>
                </a:solidFill>
                <a:ea typeface="Calibri" panose="020F0502020204030204" pitchFamily="34" charset="0"/>
                <a:cs typeface="Times New Roman" panose="02020603050405020304" pitchFamily="18" charset="0"/>
              </a:rPr>
              <a:t>Hvordan </a:t>
            </a:r>
            <a:r>
              <a:rPr lang="da-DK" altLang="da-DK" sz="2000" dirty="0">
                <a:solidFill>
                  <a:srgbClr val="000000"/>
                </a:solidFill>
                <a:ea typeface="Calibri" panose="020F0502020204030204" pitchFamily="34" charset="0"/>
                <a:cs typeface="Times New Roman" panose="02020603050405020304" pitchFamily="18" charset="0"/>
              </a:rPr>
              <a:t>skal jeg som topleder prioritere min indsats?</a:t>
            </a:r>
          </a:p>
          <a:p>
            <a:endParaRPr lang="da-DK" dirty="0"/>
          </a:p>
        </p:txBody>
      </p:sp>
    </p:spTree>
    <p:extLst>
      <p:ext uri="{BB962C8B-B14F-4D97-AF65-F5344CB8AC3E}">
        <p14:creationId xmlns:p14="http://schemas.microsoft.com/office/powerpoint/2010/main" val="1738492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smtClean="0"/>
              <a:t>2) Styring og projekteksekvering</a:t>
            </a:r>
            <a:endParaRPr lang="da-DK" dirty="0"/>
          </a:p>
        </p:txBody>
      </p:sp>
      <p:pic>
        <p:nvPicPr>
          <p:cNvPr id="9" name="Pladsholder til billede 8"/>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7552" r="27552"/>
          <a:stretch>
            <a:fillRect/>
          </a:stretch>
        </p:blipFill>
        <p:spPr/>
      </p:pic>
      <p:sp>
        <p:nvSpPr>
          <p:cNvPr id="10" name="Pladsholder til tekst 9"/>
          <p:cNvSpPr>
            <a:spLocks noGrp="1"/>
          </p:cNvSpPr>
          <p:nvPr>
            <p:ph type="body" sz="quarter" idx="15"/>
          </p:nvPr>
        </p:nvSpPr>
        <p:spPr/>
        <p:txBody>
          <a:bodyPr/>
          <a:lstStyle/>
          <a:p>
            <a:endParaRPr lang="da-DK"/>
          </a:p>
        </p:txBody>
      </p:sp>
      <p:sp>
        <p:nvSpPr>
          <p:cNvPr id="3" name="Pladsholder til tekst 2"/>
          <p:cNvSpPr>
            <a:spLocks noGrp="1"/>
          </p:cNvSpPr>
          <p:nvPr>
            <p:ph type="body" sz="quarter" idx="14"/>
          </p:nvPr>
        </p:nvSpPr>
        <p:spPr/>
        <p:txBody>
          <a:bodyPr/>
          <a:lstStyle/>
          <a:p>
            <a:pPr lvl="0" eaLnBrk="0" fontAlgn="base" hangingPunct="0">
              <a:lnSpc>
                <a:spcPct val="100000"/>
              </a:lnSpc>
              <a:spcBef>
                <a:spcPct val="0"/>
              </a:spcBef>
              <a:spcAft>
                <a:spcPct val="0"/>
              </a:spcAft>
            </a:pPr>
            <a:endParaRPr lang="da-DK" altLang="da-DK" sz="2400" dirty="0" smtClean="0">
              <a:solidFill>
                <a:srgbClr val="000000"/>
              </a:solidFill>
              <a:ea typeface="Calibri" panose="020F0502020204030204" pitchFamily="34" charset="0"/>
              <a:cs typeface="Times New Roman" panose="02020603050405020304" pitchFamily="18" charset="0"/>
            </a:endParaRPr>
          </a:p>
          <a:p>
            <a:pPr lvl="0" eaLnBrk="0" fontAlgn="base" hangingPunct="0">
              <a:lnSpc>
                <a:spcPct val="100000"/>
              </a:lnSpc>
              <a:spcBef>
                <a:spcPct val="0"/>
              </a:spcBef>
              <a:spcAft>
                <a:spcPct val="0"/>
              </a:spcAft>
            </a:pPr>
            <a:endParaRPr lang="da-DK" altLang="da-DK" sz="2400" dirty="0">
              <a:solidFill>
                <a:srgbClr val="000000"/>
              </a:solidFill>
              <a:ea typeface="Calibri" panose="020F0502020204030204" pitchFamily="34" charset="0"/>
              <a:cs typeface="Times New Roman" panose="02020603050405020304" pitchFamily="18" charset="0"/>
            </a:endParaRPr>
          </a:p>
          <a:p>
            <a:pPr lvl="0" eaLnBrk="0" fontAlgn="base" hangingPunct="0">
              <a:lnSpc>
                <a:spcPct val="100000"/>
              </a:lnSpc>
              <a:spcBef>
                <a:spcPct val="0"/>
              </a:spcBef>
              <a:spcAft>
                <a:spcPct val="0"/>
              </a:spcAft>
            </a:pPr>
            <a:r>
              <a:rPr lang="da-DK" altLang="da-DK" sz="2000" dirty="0" smtClean="0">
                <a:solidFill>
                  <a:srgbClr val="000000"/>
                </a:solidFill>
                <a:ea typeface="Calibri" panose="020F0502020204030204" pitchFamily="34" charset="0"/>
                <a:cs typeface="Times New Roman" panose="02020603050405020304" pitchFamily="18" charset="0"/>
              </a:rPr>
              <a:t>Hvilke </a:t>
            </a:r>
            <a:r>
              <a:rPr lang="da-DK" altLang="da-DK" sz="2000" dirty="0">
                <a:solidFill>
                  <a:srgbClr val="000000"/>
                </a:solidFill>
                <a:ea typeface="Calibri" panose="020F0502020204030204" pitchFamily="34" charset="0"/>
                <a:cs typeface="Times New Roman" panose="02020603050405020304" pitchFamily="18" charset="0"/>
              </a:rPr>
              <a:t>mål har min kommune for monopolbruddet?</a:t>
            </a:r>
            <a:endParaRPr lang="da-DK" altLang="da-DK" sz="2000" dirty="0"/>
          </a:p>
          <a:p>
            <a:pPr lvl="0" eaLnBrk="0" fontAlgn="base" hangingPunct="0">
              <a:lnSpc>
                <a:spcPct val="100000"/>
              </a:lnSpc>
              <a:spcBef>
                <a:spcPct val="0"/>
              </a:spcBef>
              <a:spcAft>
                <a:spcPct val="0"/>
              </a:spcAft>
            </a:pPr>
            <a:endParaRPr lang="da-DK" altLang="da-DK" sz="2000" dirty="0">
              <a:solidFill>
                <a:srgbClr val="000000"/>
              </a:solidFill>
              <a:ea typeface="Calibri" panose="020F0502020204030204" pitchFamily="34" charset="0"/>
              <a:cs typeface="Times New Roman" panose="02020603050405020304" pitchFamily="18" charset="0"/>
            </a:endParaRPr>
          </a:p>
          <a:p>
            <a:pPr lvl="0">
              <a:lnSpc>
                <a:spcPct val="100000"/>
              </a:lnSpc>
            </a:pPr>
            <a:r>
              <a:rPr lang="da-DK" altLang="da-DK" sz="2000" dirty="0">
                <a:solidFill>
                  <a:srgbClr val="000000"/>
                </a:solidFill>
                <a:ea typeface="Calibri" panose="020F0502020204030204" pitchFamily="34" charset="0"/>
                <a:cs typeface="Times New Roman" panose="02020603050405020304" pitchFamily="18" charset="0"/>
              </a:rPr>
              <a:t>Hvordan og hvornår følger jeg op på monopolbruddet?</a:t>
            </a:r>
          </a:p>
          <a:p>
            <a:pPr lvl="0">
              <a:lnSpc>
                <a:spcPct val="100000"/>
              </a:lnSpc>
            </a:pPr>
            <a:endParaRPr lang="da-DK" altLang="da-DK" sz="2000" dirty="0"/>
          </a:p>
          <a:p>
            <a:pPr>
              <a:lnSpc>
                <a:spcPct val="100000"/>
              </a:lnSpc>
            </a:pPr>
            <a:r>
              <a:rPr lang="da-DK" altLang="da-DK" sz="2000" dirty="0">
                <a:solidFill>
                  <a:srgbClr val="000000"/>
                </a:solidFill>
                <a:ea typeface="Calibri" panose="020F0502020204030204" pitchFamily="34" charset="0"/>
                <a:cs typeface="Times New Roman" panose="02020603050405020304" pitchFamily="18" charset="0"/>
              </a:rPr>
              <a:t>Hvordan involverer jeg relevante dele af organisationen i projekterne? </a:t>
            </a:r>
          </a:p>
          <a:p>
            <a:endParaRPr lang="da-DK" sz="2000" dirty="0"/>
          </a:p>
        </p:txBody>
      </p:sp>
    </p:spTree>
    <p:extLst>
      <p:ext uri="{BB962C8B-B14F-4D97-AF65-F5344CB8AC3E}">
        <p14:creationId xmlns:p14="http://schemas.microsoft.com/office/powerpoint/2010/main" val="21838960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3) Kompetencer</a:t>
            </a:r>
            <a:endParaRPr lang="da-DK" dirty="0"/>
          </a:p>
        </p:txBody>
      </p:sp>
      <p:pic>
        <p:nvPicPr>
          <p:cNvPr id="7" name="Pladsholder til billede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7552" r="27552"/>
          <a:stretch>
            <a:fillRect/>
          </a:stretch>
        </p:blipFill>
        <p:spPr/>
      </p:pic>
      <p:sp>
        <p:nvSpPr>
          <p:cNvPr id="5" name="Pladsholder til tekst 4"/>
          <p:cNvSpPr>
            <a:spLocks noGrp="1"/>
          </p:cNvSpPr>
          <p:nvPr>
            <p:ph type="body" sz="quarter" idx="15"/>
          </p:nvPr>
        </p:nvSpPr>
        <p:spPr/>
        <p:txBody>
          <a:bodyPr/>
          <a:lstStyle/>
          <a:p>
            <a:endParaRPr lang="da-DK"/>
          </a:p>
        </p:txBody>
      </p:sp>
      <p:sp>
        <p:nvSpPr>
          <p:cNvPr id="8" name="Pladsholder til tekst 2"/>
          <p:cNvSpPr>
            <a:spLocks noGrp="1"/>
          </p:cNvSpPr>
          <p:nvPr>
            <p:ph type="body" sz="quarter" idx="14"/>
          </p:nvPr>
        </p:nvSpPr>
        <p:spPr>
          <a:xfrm>
            <a:off x="469107" y="1583531"/>
            <a:ext cx="4318917" cy="4104031"/>
          </a:xfrm>
        </p:spPr>
        <p:txBody>
          <a:bodyPr/>
          <a:lstStyle/>
          <a:p>
            <a:pPr lvl="0" eaLnBrk="0" fontAlgn="base" hangingPunct="0">
              <a:lnSpc>
                <a:spcPct val="100000"/>
              </a:lnSpc>
              <a:spcBef>
                <a:spcPct val="0"/>
              </a:spcBef>
              <a:spcAft>
                <a:spcPct val="0"/>
              </a:spcAft>
            </a:pPr>
            <a:endParaRPr lang="da-DK" altLang="da-DK" sz="2400" dirty="0" smtClean="0">
              <a:solidFill>
                <a:srgbClr val="000000"/>
              </a:solidFill>
              <a:ea typeface="Calibri" panose="020F0502020204030204" pitchFamily="34" charset="0"/>
              <a:cs typeface="Times New Roman" panose="02020603050405020304" pitchFamily="18" charset="0"/>
            </a:endParaRPr>
          </a:p>
          <a:p>
            <a:pPr lvl="0" eaLnBrk="0" fontAlgn="base" hangingPunct="0">
              <a:lnSpc>
                <a:spcPct val="100000"/>
              </a:lnSpc>
              <a:spcBef>
                <a:spcPct val="0"/>
              </a:spcBef>
              <a:spcAft>
                <a:spcPct val="0"/>
              </a:spcAft>
            </a:pPr>
            <a:endParaRPr lang="da-DK" altLang="da-DK" sz="2400" dirty="0">
              <a:solidFill>
                <a:srgbClr val="000000"/>
              </a:solidFill>
              <a:ea typeface="Calibri" panose="020F0502020204030204" pitchFamily="34" charset="0"/>
              <a:cs typeface="Times New Roman" panose="02020603050405020304" pitchFamily="18" charset="0"/>
            </a:endParaRPr>
          </a:p>
          <a:p>
            <a:r>
              <a:rPr lang="da-DK" sz="2000" dirty="0"/>
              <a:t>Har min kommune de fornødne kompetencer til at løfte opgaven?</a:t>
            </a:r>
          </a:p>
          <a:p>
            <a:endParaRPr lang="da-DK" sz="2000" dirty="0" smtClean="0"/>
          </a:p>
          <a:p>
            <a:r>
              <a:rPr lang="da-DK" sz="2000" dirty="0" smtClean="0"/>
              <a:t>Hvordan </a:t>
            </a:r>
            <a:r>
              <a:rPr lang="da-DK" sz="2000" dirty="0"/>
              <a:t>vil vi løfte evt. kompetencemæssige udfordringer?</a:t>
            </a:r>
          </a:p>
          <a:p>
            <a:endParaRPr lang="da-DK" sz="2000" dirty="0" smtClean="0"/>
          </a:p>
          <a:p>
            <a:r>
              <a:rPr lang="da-DK" sz="2000" dirty="0" smtClean="0"/>
              <a:t>Har </a:t>
            </a:r>
            <a:r>
              <a:rPr lang="da-DK" sz="2000" dirty="0"/>
              <a:t>min kommune overvejet samarbejder med andre kommuner om monopolbruddet?</a:t>
            </a:r>
          </a:p>
          <a:p>
            <a:endParaRPr lang="da-DK" sz="2000" dirty="0"/>
          </a:p>
        </p:txBody>
      </p:sp>
    </p:spTree>
    <p:extLst>
      <p:ext uri="{BB962C8B-B14F-4D97-AF65-F5344CB8AC3E}">
        <p14:creationId xmlns:p14="http://schemas.microsoft.com/office/powerpoint/2010/main" val="18271852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4) Strategiske og økonomiske gevinster</a:t>
            </a:r>
            <a:endParaRPr lang="da-DK" dirty="0"/>
          </a:p>
        </p:txBody>
      </p:sp>
      <p:pic>
        <p:nvPicPr>
          <p:cNvPr id="7" name="Pladsholder til billede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7552" r="27552"/>
          <a:stretch>
            <a:fillRect/>
          </a:stretch>
        </p:blipFill>
        <p:spPr/>
      </p:pic>
      <p:sp>
        <p:nvSpPr>
          <p:cNvPr id="5" name="Pladsholder til tekst 4"/>
          <p:cNvSpPr>
            <a:spLocks noGrp="1"/>
          </p:cNvSpPr>
          <p:nvPr>
            <p:ph type="body" sz="quarter" idx="15"/>
          </p:nvPr>
        </p:nvSpPr>
        <p:spPr/>
        <p:txBody>
          <a:bodyPr/>
          <a:lstStyle/>
          <a:p>
            <a:endParaRPr lang="da-DK"/>
          </a:p>
        </p:txBody>
      </p:sp>
      <p:sp>
        <p:nvSpPr>
          <p:cNvPr id="8" name="Pladsholder til tekst 2"/>
          <p:cNvSpPr>
            <a:spLocks noGrp="1"/>
          </p:cNvSpPr>
          <p:nvPr>
            <p:ph type="body" sz="quarter" idx="14"/>
          </p:nvPr>
        </p:nvSpPr>
        <p:spPr>
          <a:xfrm>
            <a:off x="469107" y="1583531"/>
            <a:ext cx="4318917" cy="4104031"/>
          </a:xfrm>
        </p:spPr>
        <p:txBody>
          <a:bodyPr/>
          <a:lstStyle/>
          <a:p>
            <a:pPr lvl="0" eaLnBrk="0" fontAlgn="base" hangingPunct="0">
              <a:lnSpc>
                <a:spcPct val="100000"/>
              </a:lnSpc>
              <a:spcBef>
                <a:spcPct val="0"/>
              </a:spcBef>
              <a:spcAft>
                <a:spcPct val="0"/>
              </a:spcAft>
            </a:pPr>
            <a:endParaRPr lang="da-DK" altLang="da-DK" sz="2400" dirty="0" smtClean="0">
              <a:solidFill>
                <a:srgbClr val="000000"/>
              </a:solidFill>
              <a:ea typeface="Calibri" panose="020F0502020204030204" pitchFamily="34" charset="0"/>
              <a:cs typeface="Times New Roman" panose="02020603050405020304" pitchFamily="18" charset="0"/>
            </a:endParaRPr>
          </a:p>
          <a:p>
            <a:pPr lvl="0" eaLnBrk="0" fontAlgn="base" hangingPunct="0">
              <a:lnSpc>
                <a:spcPct val="100000"/>
              </a:lnSpc>
              <a:spcBef>
                <a:spcPct val="0"/>
              </a:spcBef>
              <a:spcAft>
                <a:spcPct val="0"/>
              </a:spcAft>
            </a:pPr>
            <a:endParaRPr lang="da-DK" altLang="da-DK" sz="2400" dirty="0">
              <a:solidFill>
                <a:srgbClr val="000000"/>
              </a:solidFill>
              <a:ea typeface="Calibri" panose="020F0502020204030204" pitchFamily="34" charset="0"/>
              <a:cs typeface="Times New Roman" panose="02020603050405020304" pitchFamily="18" charset="0"/>
            </a:endParaRPr>
          </a:p>
          <a:p>
            <a:r>
              <a:rPr lang="da-DK" sz="2000" dirty="0"/>
              <a:t>Hvad er vores ambitionsniveau og mål ift. gevinstrealisering for monopolbruddet?</a:t>
            </a:r>
          </a:p>
          <a:p>
            <a:r>
              <a:rPr lang="da-DK" sz="2000" dirty="0"/>
              <a:t> </a:t>
            </a:r>
          </a:p>
          <a:p>
            <a:r>
              <a:rPr lang="da-DK" sz="2000" dirty="0"/>
              <a:t>Hvilke investeringer kræver det i min kommune?</a:t>
            </a:r>
          </a:p>
          <a:p>
            <a:r>
              <a:rPr lang="da-DK" sz="2000" dirty="0"/>
              <a:t> </a:t>
            </a:r>
          </a:p>
          <a:p>
            <a:r>
              <a:rPr lang="da-DK" sz="2000" dirty="0"/>
              <a:t>Hvordan følger vi systematisk op på gevinster og business case?</a:t>
            </a:r>
          </a:p>
        </p:txBody>
      </p:sp>
    </p:spTree>
    <p:extLst>
      <p:ext uri="{BB962C8B-B14F-4D97-AF65-F5344CB8AC3E}">
        <p14:creationId xmlns:p14="http://schemas.microsoft.com/office/powerpoint/2010/main" val="571694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billede 3"/>
          <p:cNvPicPr>
            <a:picLocks noGrp="1" noChangeAspect="1"/>
          </p:cNvPicPr>
          <p:nvPr>
            <p:ph type="pic" sz="quarter" idx="13"/>
          </p:nvPr>
        </p:nvPicPr>
        <p:blipFill>
          <a:blip r:embed="rId3">
            <a:alphaModFix amt="69000"/>
            <a:extLst>
              <a:ext uri="{28A0092B-C50C-407E-A947-70E740481C1C}">
                <a14:useLocalDpi xmlns:a14="http://schemas.microsoft.com/office/drawing/2010/main" val="0"/>
              </a:ext>
            </a:extLst>
          </a:blip>
          <a:srcRect/>
          <a:stretch>
            <a:fillRect/>
          </a:stretch>
        </p:blipFill>
        <p:spPr/>
      </p:pic>
      <p:sp>
        <p:nvSpPr>
          <p:cNvPr id="3" name="Pladsholder til tekst 2"/>
          <p:cNvSpPr>
            <a:spLocks noGrp="1"/>
          </p:cNvSpPr>
          <p:nvPr>
            <p:ph type="body" sz="quarter" idx="14"/>
          </p:nvPr>
        </p:nvSpPr>
        <p:spPr/>
        <p:txBody>
          <a:bodyPr/>
          <a:lstStyle/>
          <a:p>
            <a:endParaRPr lang="da-DK" dirty="0"/>
          </a:p>
        </p:txBody>
      </p:sp>
      <p:sp>
        <p:nvSpPr>
          <p:cNvPr id="9" name="Pladsholder til indhold 2"/>
          <p:cNvSpPr txBox="1">
            <a:spLocks/>
          </p:cNvSpPr>
          <p:nvPr/>
        </p:nvSpPr>
        <p:spPr>
          <a:xfrm>
            <a:off x="467999" y="390628"/>
            <a:ext cx="8171999" cy="5256000"/>
          </a:xfrm>
          <a:prstGeom prst="rect">
            <a:avLst/>
          </a:prstGeom>
          <a:solidFill>
            <a:schemeClr val="bg1">
              <a:alpha val="70000"/>
            </a:schemeClr>
          </a:solidFill>
        </p:spPr>
        <p:txBody>
          <a:bodyPr/>
          <a:lstStyle>
            <a:lvl1pPr marL="0" indent="0" algn="l" defTabSz="914400" rtl="0" eaLnBrk="1" latinLnBrk="0" hangingPunct="1">
              <a:lnSpc>
                <a:spcPts val="2600"/>
              </a:lnSpc>
              <a:spcBef>
                <a:spcPts val="0"/>
              </a:spcBef>
              <a:buFont typeface="Arial" panose="020B0604020202020204" pitchFamily="34" charset="0"/>
              <a:buNone/>
              <a:defRPr sz="2200" b="0" kern="1200">
                <a:solidFill>
                  <a:schemeClr val="tx1"/>
                </a:solidFill>
                <a:latin typeface="Trebuchet MS" panose="020B0603020202020204" pitchFamily="34" charset="0"/>
                <a:ea typeface="+mn-ea"/>
                <a:cs typeface="+mn-cs"/>
              </a:defRPr>
            </a:lvl1pPr>
            <a:lvl2pPr marL="0" indent="0" algn="l" defTabSz="914400" rtl="0" eaLnBrk="1" latinLnBrk="0" hangingPunct="1">
              <a:lnSpc>
                <a:spcPts val="2600"/>
              </a:lnSpc>
              <a:spcBef>
                <a:spcPts val="0"/>
              </a:spcBef>
              <a:buFont typeface="Arial" panose="020B0604020202020204" pitchFamily="34" charset="0"/>
              <a:buNone/>
              <a:defRPr sz="2200" b="1" kern="1200">
                <a:solidFill>
                  <a:schemeClr val="accent1"/>
                </a:solidFill>
                <a:latin typeface="Trebuchet MS" panose="020B0603020202020204" pitchFamily="34" charset="0"/>
                <a:ea typeface="+mn-ea"/>
                <a:cs typeface="+mn-cs"/>
              </a:defRPr>
            </a:lvl2pPr>
            <a:lvl3pPr marL="180000" indent="-180000" algn="l" defTabSz="360000" rtl="0" eaLnBrk="1" latinLnBrk="0" hangingPunct="1">
              <a:spcBef>
                <a:spcPts val="0"/>
              </a:spcBef>
              <a:buFont typeface="Arial" panose="020B0604020202020204" pitchFamily="34" charset="0"/>
              <a:buChar char="•"/>
              <a:defRPr sz="2200" kern="1200">
                <a:solidFill>
                  <a:schemeClr val="tx1"/>
                </a:solidFill>
                <a:latin typeface="Trebuchet MS" panose="020B0603020202020204" pitchFamily="34" charset="0"/>
                <a:ea typeface="+mn-ea"/>
                <a:cs typeface="+mn-cs"/>
              </a:defRPr>
            </a:lvl3pPr>
            <a:lvl4pPr marL="538163" indent="-180975" algn="l" defTabSz="914400" rtl="0" eaLnBrk="1" latinLnBrk="0" hangingPunct="1">
              <a:lnSpc>
                <a:spcPts val="2400"/>
              </a:lnSpc>
              <a:spcBef>
                <a:spcPts val="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900000" indent="-180000" algn="l" defTabSz="914400" rtl="0" eaLnBrk="1" latinLnBrk="0" hangingPunct="1">
              <a:lnSpc>
                <a:spcPts val="2000"/>
              </a:lnSpc>
              <a:spcBef>
                <a:spcPts val="0"/>
              </a:spcBef>
              <a:buFont typeface="Arial" panose="020B0604020202020204" pitchFamily="34" charset="0"/>
              <a:buChar char="•"/>
              <a:defRPr sz="1700" kern="1200">
                <a:solidFill>
                  <a:schemeClr val="tx1"/>
                </a:solidFill>
                <a:latin typeface="Trebuchet MS" panose="020B0603020202020204" pitchFamily="34" charset="0"/>
                <a:ea typeface="+mn-ea"/>
                <a:cs typeface="+mn-cs"/>
              </a:defRPr>
            </a:lvl5pPr>
            <a:lvl6pPr marL="1188000" indent="-180000" algn="l" defTabSz="914400" rtl="0" eaLnBrk="1" latinLnBrk="0" hangingPunct="1">
              <a:lnSpc>
                <a:spcPts val="2200"/>
              </a:lnSpc>
              <a:spcBef>
                <a:spcPts val="0"/>
              </a:spcBef>
              <a:buFont typeface="Arial" panose="020B0604020202020204" pitchFamily="34" charset="0"/>
              <a:buChar char="•"/>
              <a:defRPr sz="1500" kern="1200">
                <a:solidFill>
                  <a:schemeClr val="tx1"/>
                </a:solidFill>
                <a:latin typeface="+mn-lt"/>
                <a:ea typeface="+mn-ea"/>
                <a:cs typeface="+mn-cs"/>
              </a:defRPr>
            </a:lvl6pPr>
            <a:lvl7pPr marL="1524000"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1884363"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246313"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endParaRPr lang="da-DK" sz="2800" b="1" dirty="0" smtClean="0"/>
          </a:p>
          <a:p>
            <a:r>
              <a:rPr lang="da-DK" sz="2800" b="1" dirty="0" smtClean="0"/>
              <a:t>Indhold</a:t>
            </a:r>
            <a:endParaRPr lang="da-DK" b="1" dirty="0" smtClean="0"/>
          </a:p>
          <a:p>
            <a:endParaRPr lang="da-DK" dirty="0" smtClean="0"/>
          </a:p>
          <a:p>
            <a:pPr marL="342900" indent="-342900">
              <a:buFont typeface="Arial" panose="020B0604020202020204" pitchFamily="34" charset="0"/>
              <a:buChar char="•"/>
            </a:pPr>
            <a:r>
              <a:rPr lang="da-DK" sz="2400" dirty="0" smtClean="0"/>
              <a:t>Gevinster ved monopolbruddet</a:t>
            </a:r>
          </a:p>
          <a:p>
            <a:pPr marL="342900" indent="-342900">
              <a:buFont typeface="Arial" panose="020B0604020202020204" pitchFamily="34" charset="0"/>
              <a:buChar char="•"/>
            </a:pPr>
            <a:endParaRPr lang="da-DK" sz="2400" dirty="0" smtClean="0"/>
          </a:p>
          <a:p>
            <a:pPr marL="342900" indent="-342900">
              <a:buFont typeface="Arial" panose="020B0604020202020204" pitchFamily="34" charset="0"/>
              <a:buChar char="•"/>
            </a:pPr>
            <a:r>
              <a:rPr lang="da-DK" sz="2400" dirty="0" smtClean="0"/>
              <a:t>Hvad er SAPA?</a:t>
            </a:r>
          </a:p>
          <a:p>
            <a:pPr marL="342900" indent="-342900">
              <a:buFont typeface="Arial" panose="020B0604020202020204" pitchFamily="34" charset="0"/>
              <a:buChar char="•"/>
            </a:pPr>
            <a:endParaRPr lang="da-DK" sz="2400" dirty="0" smtClean="0"/>
          </a:p>
          <a:p>
            <a:pPr marL="342900" indent="-342900">
              <a:buFont typeface="Arial" panose="020B0604020202020204" pitchFamily="34" charset="0"/>
              <a:buChar char="•"/>
            </a:pPr>
            <a:r>
              <a:rPr lang="da-DK" sz="2400" dirty="0" smtClean="0"/>
              <a:t>Gevinster ved SAPA</a:t>
            </a:r>
          </a:p>
          <a:p>
            <a:pPr marL="342900" indent="-342900">
              <a:buFont typeface="Arial" panose="020B0604020202020204" pitchFamily="34" charset="0"/>
              <a:buChar char="•"/>
            </a:pPr>
            <a:endParaRPr lang="da-DK" sz="2400" dirty="0" smtClean="0"/>
          </a:p>
          <a:p>
            <a:pPr marL="342900" indent="-342900">
              <a:buFont typeface="Arial" panose="020B0604020202020204" pitchFamily="34" charset="0"/>
              <a:buChar char="•"/>
            </a:pPr>
            <a:r>
              <a:rPr lang="da-DK" sz="2400" dirty="0" smtClean="0"/>
              <a:t>Målgrupper og budskaber</a:t>
            </a:r>
          </a:p>
          <a:p>
            <a:endParaRPr lang="da-DK" sz="2400" dirty="0" smtClean="0"/>
          </a:p>
          <a:p>
            <a:pPr marL="342900" indent="-342900">
              <a:buFont typeface="Arial" panose="020B0604020202020204" pitchFamily="34" charset="0"/>
              <a:buChar char="•"/>
            </a:pPr>
            <a:r>
              <a:rPr lang="da-DK" sz="2400" dirty="0" smtClean="0"/>
              <a:t>Spørgsmål til debat/refleksion</a:t>
            </a:r>
          </a:p>
          <a:p>
            <a:endParaRPr lang="da-DK" dirty="0"/>
          </a:p>
        </p:txBody>
      </p:sp>
    </p:spTree>
    <p:extLst>
      <p:ext uri="{BB962C8B-B14F-4D97-AF65-F5344CB8AC3E}">
        <p14:creationId xmlns:p14="http://schemas.microsoft.com/office/powerpoint/2010/main" val="103866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Gevinster ved monopolbruddet</a:t>
            </a:r>
            <a:endParaRPr lang="da-DK"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0014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billede 6"/>
          <p:cNvPicPr>
            <a:picLocks noGrp="1" noChangeAspect="1"/>
          </p:cNvPicPr>
          <p:nvPr>
            <p:ph type="pic" sz="quarter" idx="15"/>
          </p:nvPr>
        </p:nvPicPr>
        <p:blipFill>
          <a:blip r:embed="rId3">
            <a:alphaModFix amt="74000"/>
            <a:extLst>
              <a:ext uri="{28A0092B-C50C-407E-A947-70E740481C1C}">
                <a14:useLocalDpi xmlns:a14="http://schemas.microsoft.com/office/drawing/2010/main" val="0"/>
              </a:ext>
            </a:extLst>
          </a:blip>
          <a:srcRect/>
          <a:stretch>
            <a:fillRect/>
          </a:stretch>
        </p:blipFill>
        <p:spPr/>
      </p:pic>
      <p:sp>
        <p:nvSpPr>
          <p:cNvPr id="4" name="Pladsholder til tekst 3"/>
          <p:cNvSpPr>
            <a:spLocks noGrp="1"/>
          </p:cNvSpPr>
          <p:nvPr>
            <p:ph type="body" sz="quarter" idx="16"/>
          </p:nvPr>
        </p:nvSpPr>
        <p:spPr/>
        <p:txBody>
          <a:bodyPr/>
          <a:lstStyle/>
          <a:p>
            <a:endParaRPr lang="da-DK" dirty="0"/>
          </a:p>
        </p:txBody>
      </p:sp>
      <p:sp>
        <p:nvSpPr>
          <p:cNvPr id="10" name="Pladsholder til tekst 2"/>
          <p:cNvSpPr>
            <a:spLocks noGrp="1"/>
          </p:cNvSpPr>
          <p:nvPr>
            <p:ph type="body" sz="quarter" idx="14"/>
          </p:nvPr>
        </p:nvSpPr>
        <p:spPr>
          <a:xfrm>
            <a:off x="232833" y="1371867"/>
            <a:ext cx="8638014" cy="4559882"/>
          </a:xfrm>
        </p:spPr>
        <p:txBody>
          <a:bodyPr/>
          <a:lstStyle/>
          <a:p>
            <a:r>
              <a:rPr lang="da-DK" sz="2800" b="1" dirty="0"/>
              <a:t>G</a:t>
            </a:r>
            <a:r>
              <a:rPr lang="da-DK" sz="2800" b="1" dirty="0" smtClean="0"/>
              <a:t>evinster ved monopolbruddet</a:t>
            </a:r>
          </a:p>
          <a:p>
            <a:endParaRPr lang="da-DK" sz="2800" b="1" dirty="0" smtClean="0"/>
          </a:p>
          <a:p>
            <a:pPr marL="457200" indent="-457200">
              <a:buFont typeface="Arial"/>
              <a:buChar char="•"/>
            </a:pPr>
            <a:r>
              <a:rPr lang="da-DK" sz="2400" dirty="0" err="1"/>
              <a:t>Afløfter</a:t>
            </a:r>
            <a:r>
              <a:rPr lang="da-DK" sz="2400" dirty="0"/>
              <a:t> kommunernes </a:t>
            </a:r>
            <a:r>
              <a:rPr lang="da-DK" sz="2400" b="1" dirty="0" smtClean="0"/>
              <a:t>udbudspligt</a:t>
            </a:r>
            <a:endParaRPr lang="da-DK" sz="2400" dirty="0"/>
          </a:p>
          <a:p>
            <a:pPr marL="457200" indent="-457200">
              <a:buFont typeface="Arial"/>
              <a:buChar char="•"/>
            </a:pPr>
            <a:r>
              <a:rPr lang="da-DK" sz="2400" b="1" dirty="0"/>
              <a:t>Konkurrenceudsætter</a:t>
            </a:r>
            <a:r>
              <a:rPr lang="da-DK" sz="2400" dirty="0"/>
              <a:t> KMD Aktiv, KMD Dagpenge, KMD Sag og KMD </a:t>
            </a:r>
            <a:r>
              <a:rPr lang="da-DK" sz="2400" dirty="0" smtClean="0"/>
              <a:t>ESR</a:t>
            </a:r>
            <a:endParaRPr lang="da-DK" sz="2400" dirty="0"/>
          </a:p>
          <a:p>
            <a:pPr marL="457200" indent="-457200">
              <a:buFont typeface="Arial"/>
              <a:buChar char="•"/>
            </a:pPr>
            <a:r>
              <a:rPr lang="da-DK" sz="2400" dirty="0"/>
              <a:t>Giver kommunerne som sektor en </a:t>
            </a:r>
            <a:r>
              <a:rPr lang="da-DK" sz="2400" b="1" dirty="0"/>
              <a:t>licensbesparelse</a:t>
            </a:r>
            <a:r>
              <a:rPr lang="da-DK" sz="2400" dirty="0"/>
              <a:t> på 25 pct. med SAPA, KSD, KY og </a:t>
            </a:r>
            <a:r>
              <a:rPr lang="da-DK" sz="2400" dirty="0" smtClean="0"/>
              <a:t>STS</a:t>
            </a:r>
            <a:endParaRPr lang="da-DK" sz="2400" dirty="0"/>
          </a:p>
          <a:p>
            <a:pPr marL="457200" indent="-457200">
              <a:buFont typeface="Arial"/>
              <a:buChar char="•"/>
            </a:pPr>
            <a:r>
              <a:rPr lang="da-DK" sz="2400" dirty="0"/>
              <a:t>Indfører </a:t>
            </a:r>
            <a:r>
              <a:rPr lang="da-DK" sz="2400" b="1" dirty="0"/>
              <a:t>en </a:t>
            </a:r>
            <a:r>
              <a:rPr lang="da-DK" sz="2400" b="1" dirty="0" smtClean="0"/>
              <a:t>fælleskommunal </a:t>
            </a:r>
            <a:r>
              <a:rPr lang="da-DK" sz="2400" b="1" dirty="0"/>
              <a:t>it-infrastruktur</a:t>
            </a:r>
            <a:r>
              <a:rPr lang="da-DK" sz="2400" dirty="0"/>
              <a:t>, som kan benyttes til hele den kommunale </a:t>
            </a:r>
            <a:r>
              <a:rPr lang="da-DK" sz="2400" dirty="0" smtClean="0"/>
              <a:t>systemportefølje</a:t>
            </a:r>
          </a:p>
          <a:p>
            <a:pPr marL="457200" indent="-457200">
              <a:buFont typeface="Arial"/>
              <a:buChar char="•"/>
            </a:pPr>
            <a:r>
              <a:rPr lang="da-DK" sz="2400" dirty="0" smtClean="0"/>
              <a:t>Muliggør </a:t>
            </a:r>
            <a:r>
              <a:rPr lang="da-DK" sz="2400" b="1" dirty="0" smtClean="0"/>
              <a:t>lokale gevinster </a:t>
            </a:r>
            <a:r>
              <a:rPr lang="da-DK" sz="2400" dirty="0" smtClean="0"/>
              <a:t>f.eks. optimering af arbejdsgange og bedre kvalitet i opgaveløsningen </a:t>
            </a:r>
            <a:endParaRPr lang="da-DK" sz="2400" dirty="0"/>
          </a:p>
          <a:p>
            <a:pPr marL="457200" indent="-457200">
              <a:buFontTx/>
              <a:buChar char="-"/>
            </a:pPr>
            <a:endParaRPr lang="da-DK" sz="2400" dirty="0"/>
          </a:p>
        </p:txBody>
      </p:sp>
    </p:spTree>
    <p:extLst>
      <p:ext uri="{BB962C8B-B14F-4D97-AF65-F5344CB8AC3E}">
        <p14:creationId xmlns:p14="http://schemas.microsoft.com/office/powerpoint/2010/main" val="4248647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Gevinster ved monopolbruddet</a:t>
            </a:r>
            <a:endParaRPr lang="da-DK" dirty="0"/>
          </a:p>
        </p:txBody>
      </p:sp>
      <p:sp>
        <p:nvSpPr>
          <p:cNvPr id="3" name="Ellipse 2"/>
          <p:cNvSpPr/>
          <p:nvPr/>
        </p:nvSpPr>
        <p:spPr>
          <a:xfrm>
            <a:off x="387469" y="1387627"/>
            <a:ext cx="2520000" cy="2520000"/>
          </a:xfrm>
          <a:prstGeom prst="ellipse">
            <a:avLst/>
          </a:prstGeom>
          <a:solidFill>
            <a:srgbClr val="E5A0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sz="1600" b="1" dirty="0" smtClean="0">
                <a:latin typeface="Trebuchet MS" panose="020B0603020202020204" pitchFamily="34" charset="0"/>
              </a:rPr>
              <a:t>AFLØFTNING AF UDBUDSPLIGT</a:t>
            </a:r>
          </a:p>
        </p:txBody>
      </p:sp>
      <p:sp>
        <p:nvSpPr>
          <p:cNvPr id="4" name="Ellipse 3"/>
          <p:cNvSpPr/>
          <p:nvPr/>
        </p:nvSpPr>
        <p:spPr>
          <a:xfrm>
            <a:off x="3293770" y="1417638"/>
            <a:ext cx="2520000" cy="2520000"/>
          </a:xfrm>
          <a:prstGeom prst="ellipse">
            <a:avLst/>
          </a:prstGeom>
          <a:solidFill>
            <a:srgbClr val="E5A0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sz="1600" b="1" dirty="0" smtClean="0">
                <a:latin typeface="Trebuchet MS" panose="020B0603020202020204" pitchFamily="34" charset="0"/>
              </a:rPr>
              <a:t>KONKURRENCE</a:t>
            </a:r>
          </a:p>
        </p:txBody>
      </p:sp>
      <p:sp>
        <p:nvSpPr>
          <p:cNvPr id="5" name="Ellipse 4"/>
          <p:cNvSpPr/>
          <p:nvPr/>
        </p:nvSpPr>
        <p:spPr>
          <a:xfrm>
            <a:off x="6200072" y="1417638"/>
            <a:ext cx="2520000" cy="2520000"/>
          </a:xfrm>
          <a:prstGeom prst="ellipse">
            <a:avLst/>
          </a:prstGeom>
          <a:solidFill>
            <a:srgbClr val="E5A0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sz="1600" b="1" dirty="0" smtClean="0">
                <a:latin typeface="Trebuchet MS" panose="020B0603020202020204" pitchFamily="34" charset="0"/>
              </a:rPr>
              <a:t>LICENS-BESPARELSER</a:t>
            </a:r>
          </a:p>
        </p:txBody>
      </p:sp>
      <p:sp>
        <p:nvSpPr>
          <p:cNvPr id="6" name="Ellipse 5"/>
          <p:cNvSpPr/>
          <p:nvPr/>
        </p:nvSpPr>
        <p:spPr>
          <a:xfrm>
            <a:off x="1840619" y="3907627"/>
            <a:ext cx="2520000" cy="2520000"/>
          </a:xfrm>
          <a:prstGeom prst="ellipse">
            <a:avLst/>
          </a:prstGeom>
          <a:solidFill>
            <a:srgbClr val="E5A0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sz="1600" b="1" dirty="0" smtClean="0">
                <a:latin typeface="Trebuchet MS" panose="020B0603020202020204" pitchFamily="34" charset="0"/>
              </a:rPr>
              <a:t>FÆLLES-KOMMUNAL INFRASTRUKTUR</a:t>
            </a:r>
          </a:p>
        </p:txBody>
      </p:sp>
      <p:sp>
        <p:nvSpPr>
          <p:cNvPr id="7" name="Ellipse 6"/>
          <p:cNvSpPr/>
          <p:nvPr/>
        </p:nvSpPr>
        <p:spPr>
          <a:xfrm>
            <a:off x="4746920" y="3937638"/>
            <a:ext cx="2520000" cy="2520000"/>
          </a:xfrm>
          <a:prstGeom prst="ellipse">
            <a:avLst/>
          </a:prstGeom>
          <a:solidFill>
            <a:srgbClr val="E5A0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sz="1600" b="1" dirty="0" smtClean="0">
                <a:latin typeface="Trebuchet MS" panose="020B0603020202020204" pitchFamily="34" charset="0"/>
              </a:rPr>
              <a:t>LOKALE GEVINSTER</a:t>
            </a:r>
          </a:p>
        </p:txBody>
      </p:sp>
    </p:spTree>
    <p:extLst>
      <p:ext uri="{BB962C8B-B14F-4D97-AF65-F5344CB8AC3E}">
        <p14:creationId xmlns:p14="http://schemas.microsoft.com/office/powerpoint/2010/main" val="3513149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Hvad er </a:t>
            </a:r>
            <a:r>
              <a:rPr lang="da-DK" dirty="0" err="1" smtClean="0"/>
              <a:t>sapa</a:t>
            </a:r>
            <a:r>
              <a:rPr lang="da-DK" dirty="0" smtClean="0"/>
              <a:t>?</a:t>
            </a:r>
            <a:endParaRPr lang="da-DK"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85435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5975232" y="1196752"/>
            <a:ext cx="722297" cy="1569216"/>
          </a:xfrm>
          <a:prstGeom prst="rect">
            <a:avLst/>
          </a:prstGeom>
          <a:noFill/>
        </p:spPr>
        <p:txBody>
          <a:bodyPr wrap="none" lIns="90956" tIns="45500" rIns="90956" bIns="45500">
            <a:spAutoFit/>
          </a:bodyPr>
          <a:lstStyle/>
          <a:p>
            <a:pPr algn="ctr" defTabSz="909566"/>
            <a:r>
              <a:rPr lang="da-DK" sz="9600" b="1" dirty="0" smtClean="0">
                <a:ln w="17780" cmpd="sng">
                  <a:solidFill>
                    <a:srgbClr val="FFFFFF"/>
                  </a:solidFill>
                  <a:prstDash val="solid"/>
                  <a:miter lim="800000"/>
                </a:ln>
                <a:latin typeface="Trebuchet MS" panose="020B0603020202020204" pitchFamily="34" charset="0"/>
              </a:rPr>
              <a:t>?</a:t>
            </a:r>
            <a:endParaRPr lang="da-DK" sz="9600" b="1" dirty="0">
              <a:ln w="17780" cmpd="sng">
                <a:solidFill>
                  <a:srgbClr val="FFFFFF"/>
                </a:solidFill>
                <a:prstDash val="solid"/>
                <a:miter lim="800000"/>
              </a:ln>
              <a:latin typeface="Trebuchet MS" panose="020B0603020202020204" pitchFamily="34" charset="0"/>
            </a:endParaRPr>
          </a:p>
        </p:txBody>
      </p:sp>
      <p:sp>
        <p:nvSpPr>
          <p:cNvPr id="3" name="Rektangel 2"/>
          <p:cNvSpPr/>
          <p:nvPr/>
        </p:nvSpPr>
        <p:spPr>
          <a:xfrm>
            <a:off x="5975232" y="2636912"/>
            <a:ext cx="722297" cy="1569216"/>
          </a:xfrm>
          <a:prstGeom prst="rect">
            <a:avLst/>
          </a:prstGeom>
          <a:noFill/>
          <a:effectLst/>
          <a:scene3d>
            <a:camera prst="orthographicFront"/>
            <a:lightRig rig="threePt" dir="t"/>
          </a:scene3d>
          <a:sp3d>
            <a:contourClr>
              <a:schemeClr val="bg1"/>
            </a:contourClr>
          </a:sp3d>
        </p:spPr>
        <p:txBody>
          <a:bodyPr wrap="none" lIns="90956" tIns="45500" rIns="90956" bIns="45500">
            <a:spAutoFit/>
          </a:bodyPr>
          <a:lstStyle/>
          <a:p>
            <a:pPr algn="ctr" defTabSz="909566"/>
            <a:r>
              <a:rPr lang="da-DK" sz="9600" b="1" dirty="0" smtClean="0">
                <a:ln w="17780" cmpd="sng">
                  <a:solidFill>
                    <a:srgbClr val="FFFFFF"/>
                  </a:solidFill>
                  <a:prstDash val="solid"/>
                  <a:miter lim="800000"/>
                </a:ln>
                <a:latin typeface="Trebuchet MS" panose="020B0603020202020204" pitchFamily="34" charset="0"/>
              </a:rPr>
              <a:t>?</a:t>
            </a:r>
            <a:endParaRPr lang="da-DK" sz="9600" b="1" dirty="0">
              <a:ln w="17780" cmpd="sng">
                <a:solidFill>
                  <a:srgbClr val="FFFFFF"/>
                </a:solidFill>
                <a:prstDash val="solid"/>
                <a:miter lim="800000"/>
              </a:ln>
              <a:latin typeface="Trebuchet MS" panose="020B0603020202020204" pitchFamily="34" charset="0"/>
            </a:endParaRPr>
          </a:p>
        </p:txBody>
      </p:sp>
      <p:sp>
        <p:nvSpPr>
          <p:cNvPr id="4" name="Rektangel 3"/>
          <p:cNvSpPr/>
          <p:nvPr/>
        </p:nvSpPr>
        <p:spPr>
          <a:xfrm>
            <a:off x="5975232" y="4235604"/>
            <a:ext cx="722297" cy="1569216"/>
          </a:xfrm>
          <a:prstGeom prst="rect">
            <a:avLst/>
          </a:prstGeom>
          <a:noFill/>
        </p:spPr>
        <p:txBody>
          <a:bodyPr wrap="none" lIns="90956" tIns="45500" rIns="90956" bIns="45500">
            <a:spAutoFit/>
          </a:bodyPr>
          <a:lstStyle/>
          <a:p>
            <a:pPr algn="ctr" defTabSz="909566"/>
            <a:r>
              <a:rPr lang="da-DK" sz="9600" b="1" dirty="0" smtClean="0">
                <a:ln w="17780" cmpd="sng">
                  <a:solidFill>
                    <a:srgbClr val="FFFFFF"/>
                  </a:solidFill>
                  <a:prstDash val="solid"/>
                  <a:miter lim="800000"/>
                </a:ln>
                <a:latin typeface="Trebuchet MS" panose="020B0603020202020204" pitchFamily="34" charset="0"/>
              </a:rPr>
              <a:t>?</a:t>
            </a:r>
            <a:endParaRPr lang="da-DK" sz="9600" b="1" dirty="0">
              <a:ln w="17780" cmpd="sng">
                <a:solidFill>
                  <a:srgbClr val="FFFFFF"/>
                </a:solidFill>
                <a:prstDash val="solid"/>
                <a:miter lim="800000"/>
              </a:ln>
              <a:latin typeface="Trebuchet MS" panose="020B0603020202020204" pitchFamily="34" charset="0"/>
            </a:endParaRPr>
          </a:p>
        </p:txBody>
      </p:sp>
      <p:sp>
        <p:nvSpPr>
          <p:cNvPr id="5" name="Rektangel 4"/>
          <p:cNvSpPr/>
          <p:nvPr/>
        </p:nvSpPr>
        <p:spPr>
          <a:xfrm>
            <a:off x="755576" y="1412776"/>
            <a:ext cx="3168352" cy="4331532"/>
          </a:xfrm>
          <a:prstGeom prst="rect">
            <a:avLst/>
          </a:prstGeom>
          <a:ln/>
        </p:spPr>
        <p:style>
          <a:lnRef idx="2">
            <a:schemeClr val="dk1"/>
          </a:lnRef>
          <a:fillRef idx="1">
            <a:schemeClr val="lt1"/>
          </a:fillRef>
          <a:effectRef idx="0">
            <a:schemeClr val="dk1"/>
          </a:effectRef>
          <a:fontRef idx="minor">
            <a:schemeClr val="dk1"/>
          </a:fontRef>
        </p:style>
        <p:txBody>
          <a:bodyPr lIns="90956" tIns="45500" rIns="90956" bIns="45500" rtlCol="0" anchor="b"/>
          <a:lstStyle/>
          <a:p>
            <a:pPr algn="ctr" defTabSz="909566"/>
            <a:endParaRPr lang="da-DK" b="1" dirty="0">
              <a:solidFill>
                <a:schemeClr val="tx1"/>
              </a:solidFill>
              <a:latin typeface="Trebuchet MS" panose="020B0603020202020204" pitchFamily="34" charset="0"/>
            </a:endParaRPr>
          </a:p>
        </p:txBody>
      </p:sp>
      <p:sp>
        <p:nvSpPr>
          <p:cNvPr id="7" name="Rektangel 6"/>
          <p:cNvSpPr/>
          <p:nvPr/>
        </p:nvSpPr>
        <p:spPr>
          <a:xfrm>
            <a:off x="1115616" y="1628800"/>
            <a:ext cx="2376264" cy="1224136"/>
          </a:xfrm>
          <a:prstGeom prst="rect">
            <a:avLst/>
          </a:prstGeom>
          <a:gradFill flip="none" rotWithShape="1">
            <a:gsLst>
              <a:gs pos="0">
                <a:srgbClr val="00C0F3"/>
              </a:gs>
              <a:gs pos="80000">
                <a:schemeClr val="accent5">
                  <a:shade val="93000"/>
                  <a:satMod val="130000"/>
                </a:schemeClr>
              </a:gs>
              <a:gs pos="100000">
                <a:schemeClr val="accent5">
                  <a:shade val="94000"/>
                  <a:satMod val="135000"/>
                </a:schemeClr>
              </a:gs>
            </a:gsLst>
            <a:lin ang="16200000" scaled="0"/>
            <a:tileRect/>
          </a:gradFill>
          <a:ln>
            <a:solidFill>
              <a:srgbClr val="00C0F3"/>
            </a:solidFill>
          </a:ln>
        </p:spPr>
        <p:style>
          <a:lnRef idx="1">
            <a:schemeClr val="accent5"/>
          </a:lnRef>
          <a:fillRef idx="3">
            <a:schemeClr val="accent5"/>
          </a:fillRef>
          <a:effectRef idx="2">
            <a:schemeClr val="accent5"/>
          </a:effectRef>
          <a:fontRef idx="minor">
            <a:schemeClr val="lt1"/>
          </a:fontRef>
        </p:style>
        <p:txBody>
          <a:bodyPr lIns="90956" tIns="45500" rIns="90956" bIns="45500" rtlCol="0" anchor="ctr"/>
          <a:lstStyle/>
          <a:p>
            <a:pPr algn="ctr" defTabSz="909566"/>
            <a:r>
              <a:rPr lang="da-DK" b="1" dirty="0" smtClean="0">
                <a:solidFill>
                  <a:prstClr val="white"/>
                </a:solidFill>
                <a:latin typeface="Trebuchet MS" panose="020B0603020202020204" pitchFamily="34" charset="0"/>
              </a:rPr>
              <a:t>Person- og </a:t>
            </a:r>
            <a:r>
              <a:rPr lang="da-DK" b="1" dirty="0" err="1" smtClean="0">
                <a:solidFill>
                  <a:prstClr val="white"/>
                </a:solidFill>
                <a:latin typeface="Trebuchet MS" panose="020B0603020202020204" pitchFamily="34" charset="0"/>
              </a:rPr>
              <a:t>sagsoverblik</a:t>
            </a:r>
            <a:endParaRPr lang="da-DK" b="1" dirty="0">
              <a:solidFill>
                <a:prstClr val="white"/>
              </a:solidFill>
              <a:latin typeface="Trebuchet MS" panose="020B0603020202020204" pitchFamily="34" charset="0"/>
            </a:endParaRPr>
          </a:p>
        </p:txBody>
      </p:sp>
      <p:sp>
        <p:nvSpPr>
          <p:cNvPr id="8" name="Rektangel 7"/>
          <p:cNvSpPr/>
          <p:nvPr/>
        </p:nvSpPr>
        <p:spPr>
          <a:xfrm>
            <a:off x="1115616" y="2852936"/>
            <a:ext cx="2376264" cy="1224136"/>
          </a:xfrm>
          <a:prstGeom prst="rect">
            <a:avLst/>
          </a:prstGeom>
          <a:gradFill flip="none" rotWithShape="1">
            <a:gsLst>
              <a:gs pos="0">
                <a:srgbClr val="8DC73F"/>
              </a:gs>
              <a:gs pos="80000">
                <a:schemeClr val="accent3">
                  <a:shade val="93000"/>
                  <a:satMod val="130000"/>
                </a:schemeClr>
              </a:gs>
              <a:gs pos="100000">
                <a:schemeClr val="accent3">
                  <a:shade val="94000"/>
                  <a:satMod val="135000"/>
                </a:schemeClr>
              </a:gs>
            </a:gsLst>
            <a:lin ang="16200000" scaled="0"/>
            <a:tileRect/>
          </a:gradFill>
          <a:ln>
            <a:solidFill>
              <a:srgbClr val="8DC73F"/>
            </a:solidFill>
          </a:ln>
        </p:spPr>
        <p:style>
          <a:lnRef idx="1">
            <a:schemeClr val="accent3"/>
          </a:lnRef>
          <a:fillRef idx="3">
            <a:schemeClr val="accent3"/>
          </a:fillRef>
          <a:effectRef idx="2">
            <a:schemeClr val="accent3"/>
          </a:effectRef>
          <a:fontRef idx="minor">
            <a:schemeClr val="lt1"/>
          </a:fontRef>
        </p:style>
        <p:txBody>
          <a:bodyPr lIns="90956" tIns="45500" rIns="90956" bIns="45500" rtlCol="0" anchor="ctr"/>
          <a:lstStyle/>
          <a:p>
            <a:pPr algn="ctr" defTabSz="909566"/>
            <a:r>
              <a:rPr lang="da-DK" b="1" dirty="0" smtClean="0">
                <a:solidFill>
                  <a:prstClr val="white"/>
                </a:solidFill>
                <a:latin typeface="Trebuchet MS" panose="020B0603020202020204" pitchFamily="34" charset="0"/>
              </a:rPr>
              <a:t>Sagsbehandling </a:t>
            </a:r>
          </a:p>
          <a:p>
            <a:pPr algn="ctr" defTabSz="909566"/>
            <a:r>
              <a:rPr lang="da-DK" b="1" dirty="0" smtClean="0">
                <a:solidFill>
                  <a:prstClr val="white"/>
                </a:solidFill>
                <a:latin typeface="Trebuchet MS" panose="020B0603020202020204" pitchFamily="34" charset="0"/>
              </a:rPr>
              <a:t>og </a:t>
            </a:r>
            <a:r>
              <a:rPr lang="da-DK" b="1" dirty="0" err="1" smtClean="0">
                <a:solidFill>
                  <a:prstClr val="white"/>
                </a:solidFill>
                <a:latin typeface="Trebuchet MS" panose="020B0603020202020204" pitchFamily="34" charset="0"/>
              </a:rPr>
              <a:t>sagsstyring</a:t>
            </a:r>
            <a:endParaRPr lang="da-DK" b="1" dirty="0">
              <a:solidFill>
                <a:prstClr val="white"/>
              </a:solidFill>
              <a:latin typeface="Trebuchet MS" panose="020B0603020202020204" pitchFamily="34" charset="0"/>
            </a:endParaRPr>
          </a:p>
        </p:txBody>
      </p:sp>
      <p:sp>
        <p:nvSpPr>
          <p:cNvPr id="9" name="Rektangel 8"/>
          <p:cNvSpPr/>
          <p:nvPr/>
        </p:nvSpPr>
        <p:spPr>
          <a:xfrm>
            <a:off x="1115616" y="4077072"/>
            <a:ext cx="2376264" cy="1224136"/>
          </a:xfrm>
          <a:prstGeom prst="rect">
            <a:avLst/>
          </a:prstGeom>
          <a:gradFill flip="none" rotWithShape="1">
            <a:gsLst>
              <a:gs pos="0">
                <a:srgbClr val="E5A024"/>
              </a:gs>
              <a:gs pos="80000">
                <a:schemeClr val="accent6">
                  <a:shade val="93000"/>
                  <a:satMod val="130000"/>
                </a:schemeClr>
              </a:gs>
              <a:gs pos="100000">
                <a:schemeClr val="accent6">
                  <a:shade val="94000"/>
                  <a:satMod val="135000"/>
                </a:schemeClr>
              </a:gs>
            </a:gsLst>
            <a:lin ang="16200000" scaled="0"/>
            <a:tileRect/>
          </a:gradFill>
          <a:ln>
            <a:solidFill>
              <a:srgbClr val="E5A024"/>
            </a:solidFill>
          </a:ln>
        </p:spPr>
        <p:style>
          <a:lnRef idx="1">
            <a:schemeClr val="accent6"/>
          </a:lnRef>
          <a:fillRef idx="3">
            <a:schemeClr val="accent6"/>
          </a:fillRef>
          <a:effectRef idx="2">
            <a:schemeClr val="accent6"/>
          </a:effectRef>
          <a:fontRef idx="minor">
            <a:schemeClr val="lt1"/>
          </a:fontRef>
        </p:style>
        <p:txBody>
          <a:bodyPr lIns="90956" tIns="45500" rIns="90956" bIns="45500" rtlCol="0" anchor="ctr"/>
          <a:lstStyle/>
          <a:p>
            <a:pPr algn="ctr" defTabSz="909566"/>
            <a:r>
              <a:rPr lang="da-DK" b="1" dirty="0" smtClean="0">
                <a:solidFill>
                  <a:prstClr val="black"/>
                </a:solidFill>
                <a:latin typeface="Trebuchet MS" panose="020B0603020202020204" pitchFamily="34" charset="0"/>
              </a:rPr>
              <a:t>Infrastruktur</a:t>
            </a:r>
          </a:p>
        </p:txBody>
      </p:sp>
      <p:cxnSp>
        <p:nvCxnSpPr>
          <p:cNvPr id="11" name="Lige pilforbindelse 10"/>
          <p:cNvCxnSpPr>
            <a:stCxn id="9" idx="3"/>
            <a:endCxn id="10" idx="1"/>
          </p:cNvCxnSpPr>
          <p:nvPr/>
        </p:nvCxnSpPr>
        <p:spPr>
          <a:xfrm>
            <a:off x="3491880" y="4689140"/>
            <a:ext cx="2088232" cy="288032"/>
          </a:xfrm>
          <a:prstGeom prst="straightConnector1">
            <a:avLst/>
          </a:prstGeom>
          <a:ln w="76200">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2" name="Lige pilforbindelse 11"/>
          <p:cNvCxnSpPr>
            <a:stCxn id="7" idx="3"/>
          </p:cNvCxnSpPr>
          <p:nvPr/>
        </p:nvCxnSpPr>
        <p:spPr>
          <a:xfrm flipV="1">
            <a:off x="3491880" y="1952836"/>
            <a:ext cx="2088232" cy="288032"/>
          </a:xfrm>
          <a:prstGeom prst="straightConnector1">
            <a:avLst/>
          </a:prstGeom>
          <a:ln w="76200">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3" name="Lige pilforbindelse 12"/>
          <p:cNvCxnSpPr>
            <a:stCxn id="8" idx="3"/>
          </p:cNvCxnSpPr>
          <p:nvPr/>
        </p:nvCxnSpPr>
        <p:spPr>
          <a:xfrm>
            <a:off x="3491880" y="3465004"/>
            <a:ext cx="2088232" cy="0"/>
          </a:xfrm>
          <a:prstGeom prst="straightConnector1">
            <a:avLst/>
          </a:prstGeom>
          <a:ln w="76200">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0" name="Rektangel 9"/>
          <p:cNvSpPr/>
          <p:nvPr/>
        </p:nvSpPr>
        <p:spPr>
          <a:xfrm>
            <a:off x="5580112" y="4365104"/>
            <a:ext cx="2376264" cy="1224136"/>
          </a:xfrm>
          <a:prstGeom prst="rect">
            <a:avLst/>
          </a:prstGeom>
          <a:gradFill flip="none" rotWithShape="1">
            <a:gsLst>
              <a:gs pos="0">
                <a:srgbClr val="E5A024"/>
              </a:gs>
              <a:gs pos="80000">
                <a:schemeClr val="accent6">
                  <a:shade val="93000"/>
                  <a:satMod val="130000"/>
                </a:schemeClr>
              </a:gs>
              <a:gs pos="100000">
                <a:schemeClr val="accent6">
                  <a:shade val="94000"/>
                  <a:satMod val="135000"/>
                </a:schemeClr>
              </a:gs>
            </a:gsLst>
            <a:lin ang="16200000" scaled="0"/>
            <a:tileRect/>
          </a:gradFill>
          <a:ln>
            <a:solidFill>
              <a:srgbClr val="E5A024"/>
            </a:solidFill>
          </a:ln>
        </p:spPr>
        <p:style>
          <a:lnRef idx="1">
            <a:schemeClr val="accent6"/>
          </a:lnRef>
          <a:fillRef idx="3">
            <a:schemeClr val="accent6"/>
          </a:fillRef>
          <a:effectRef idx="2">
            <a:schemeClr val="accent6"/>
          </a:effectRef>
          <a:fontRef idx="minor">
            <a:schemeClr val="lt1"/>
          </a:fontRef>
        </p:style>
        <p:txBody>
          <a:bodyPr lIns="90956" tIns="45500" rIns="90956" bIns="45500" rtlCol="0" anchor="ctr"/>
          <a:lstStyle/>
          <a:p>
            <a:pPr algn="ctr" defTabSz="909566"/>
            <a:r>
              <a:rPr lang="da-DK" b="1" dirty="0" smtClean="0">
                <a:solidFill>
                  <a:schemeClr val="tx1"/>
                </a:solidFill>
                <a:latin typeface="Trebuchet MS" panose="020B0603020202020204" pitchFamily="34" charset="0"/>
              </a:rPr>
              <a:t>Fælleskommunale</a:t>
            </a:r>
          </a:p>
          <a:p>
            <a:pPr algn="ctr" defTabSz="909566"/>
            <a:r>
              <a:rPr lang="da-DK" b="1" dirty="0" smtClean="0">
                <a:solidFill>
                  <a:schemeClr val="tx1"/>
                </a:solidFill>
                <a:latin typeface="Trebuchet MS" panose="020B0603020202020204" pitchFamily="34" charset="0"/>
              </a:rPr>
              <a:t>Støttesystemer</a:t>
            </a:r>
          </a:p>
          <a:p>
            <a:pPr algn="ctr" defTabSz="909566"/>
            <a:r>
              <a:rPr lang="da-DK" b="1" dirty="0" smtClean="0">
                <a:solidFill>
                  <a:schemeClr val="tx1"/>
                </a:solidFill>
                <a:latin typeface="Trebuchet MS" panose="020B0603020202020204" pitchFamily="34" charset="0"/>
              </a:rPr>
              <a:t>&amp; Serviceplatform</a:t>
            </a:r>
            <a:endParaRPr lang="da-DK" b="1" dirty="0">
              <a:solidFill>
                <a:schemeClr val="tx1"/>
              </a:solidFill>
              <a:latin typeface="Trebuchet MS" panose="020B0603020202020204" pitchFamily="34" charset="0"/>
            </a:endParaRPr>
          </a:p>
        </p:txBody>
      </p:sp>
      <p:sp>
        <p:nvSpPr>
          <p:cNvPr id="14" name="Rektangel 13"/>
          <p:cNvSpPr/>
          <p:nvPr/>
        </p:nvSpPr>
        <p:spPr>
          <a:xfrm>
            <a:off x="7074571" y="1343266"/>
            <a:ext cx="860362" cy="1224136"/>
          </a:xfrm>
          <a:prstGeom prst="rect">
            <a:avLst/>
          </a:prstGeom>
          <a:gradFill flip="none" rotWithShape="1">
            <a:gsLst>
              <a:gs pos="0">
                <a:srgbClr val="00C0F3"/>
              </a:gs>
              <a:gs pos="80000">
                <a:schemeClr val="accent5">
                  <a:shade val="93000"/>
                  <a:satMod val="130000"/>
                </a:schemeClr>
              </a:gs>
              <a:gs pos="100000">
                <a:schemeClr val="accent5">
                  <a:shade val="94000"/>
                  <a:satMod val="135000"/>
                </a:schemeClr>
              </a:gs>
            </a:gsLst>
            <a:lin ang="16200000" scaled="0"/>
            <a:tileRect/>
          </a:gradFill>
          <a:ln>
            <a:solidFill>
              <a:srgbClr val="00C0F3"/>
            </a:solidFill>
          </a:ln>
        </p:spPr>
        <p:style>
          <a:lnRef idx="1">
            <a:schemeClr val="accent5"/>
          </a:lnRef>
          <a:fillRef idx="3">
            <a:schemeClr val="accent5"/>
          </a:fillRef>
          <a:effectRef idx="2">
            <a:schemeClr val="accent5"/>
          </a:effectRef>
          <a:fontRef idx="minor">
            <a:schemeClr val="lt1"/>
          </a:fontRef>
        </p:style>
        <p:txBody>
          <a:bodyPr lIns="90956" tIns="45500" rIns="90956" bIns="45500" rtlCol="0" anchor="ctr"/>
          <a:lstStyle/>
          <a:p>
            <a:pPr algn="ctr" defTabSz="909566"/>
            <a:r>
              <a:rPr lang="da-DK" b="1" dirty="0" smtClean="0">
                <a:solidFill>
                  <a:schemeClr val="bg1"/>
                </a:solidFill>
                <a:latin typeface="Trebuchet MS" panose="020B0603020202020204" pitchFamily="34" charset="0"/>
              </a:rPr>
              <a:t>SAPA</a:t>
            </a:r>
          </a:p>
          <a:p>
            <a:pPr algn="ctr" defTabSz="909566"/>
            <a:r>
              <a:rPr lang="da-DK" b="1" dirty="0" smtClean="0">
                <a:solidFill>
                  <a:schemeClr val="bg1"/>
                </a:solidFill>
                <a:latin typeface="Trebuchet MS" panose="020B0603020202020204" pitchFamily="34" charset="0"/>
              </a:rPr>
              <a:t>Advis</a:t>
            </a:r>
            <a:endParaRPr lang="da-DK" b="1" dirty="0">
              <a:solidFill>
                <a:schemeClr val="bg1"/>
              </a:solidFill>
              <a:latin typeface="Trebuchet MS" panose="020B0603020202020204" pitchFamily="34" charset="0"/>
            </a:endParaRPr>
          </a:p>
        </p:txBody>
      </p:sp>
      <p:sp>
        <p:nvSpPr>
          <p:cNvPr id="15" name="Rektangel 14"/>
          <p:cNvSpPr/>
          <p:nvPr/>
        </p:nvSpPr>
        <p:spPr>
          <a:xfrm>
            <a:off x="5580112" y="1340768"/>
            <a:ext cx="1470393" cy="1224136"/>
          </a:xfrm>
          <a:prstGeom prst="rect">
            <a:avLst/>
          </a:prstGeom>
          <a:gradFill flip="none" rotWithShape="1">
            <a:gsLst>
              <a:gs pos="0">
                <a:srgbClr val="00C0F3"/>
              </a:gs>
              <a:gs pos="80000">
                <a:schemeClr val="accent5">
                  <a:shade val="93000"/>
                  <a:satMod val="130000"/>
                </a:schemeClr>
              </a:gs>
              <a:gs pos="100000">
                <a:schemeClr val="accent5">
                  <a:shade val="94000"/>
                  <a:satMod val="135000"/>
                </a:schemeClr>
              </a:gs>
            </a:gsLst>
            <a:lin ang="16200000" scaled="0"/>
            <a:tileRect/>
          </a:gradFill>
          <a:ln>
            <a:solidFill>
              <a:srgbClr val="00C0F3"/>
            </a:solidFill>
          </a:ln>
        </p:spPr>
        <p:style>
          <a:lnRef idx="1">
            <a:schemeClr val="accent5"/>
          </a:lnRef>
          <a:fillRef idx="3">
            <a:schemeClr val="accent5"/>
          </a:fillRef>
          <a:effectRef idx="2">
            <a:schemeClr val="accent5"/>
          </a:effectRef>
          <a:fontRef idx="minor">
            <a:schemeClr val="lt1"/>
          </a:fontRef>
        </p:style>
        <p:txBody>
          <a:bodyPr lIns="90956" tIns="45500" rIns="90956" bIns="45500" rtlCol="0" anchor="ctr"/>
          <a:lstStyle/>
          <a:p>
            <a:pPr algn="ctr" defTabSz="909566"/>
            <a:r>
              <a:rPr lang="da-DK" b="1" dirty="0" smtClean="0">
                <a:solidFill>
                  <a:prstClr val="white"/>
                </a:solidFill>
                <a:latin typeface="Trebuchet MS" panose="020B0603020202020204" pitchFamily="34" charset="0"/>
              </a:rPr>
              <a:t>SAPA </a:t>
            </a:r>
          </a:p>
          <a:p>
            <a:pPr algn="ctr" defTabSz="909566"/>
            <a:r>
              <a:rPr lang="da-DK" b="1" dirty="0" smtClean="0">
                <a:solidFill>
                  <a:prstClr val="white"/>
                </a:solidFill>
                <a:latin typeface="Trebuchet MS" panose="020B0603020202020204" pitchFamily="34" charset="0"/>
              </a:rPr>
              <a:t>Overblik</a:t>
            </a:r>
            <a:endParaRPr lang="da-DK" b="1" dirty="0">
              <a:solidFill>
                <a:prstClr val="white"/>
              </a:solidFill>
              <a:latin typeface="Trebuchet MS" panose="020B0603020202020204" pitchFamily="34" charset="0"/>
            </a:endParaRPr>
          </a:p>
        </p:txBody>
      </p:sp>
      <p:sp>
        <p:nvSpPr>
          <p:cNvPr id="16" name="Rektangel 15"/>
          <p:cNvSpPr/>
          <p:nvPr/>
        </p:nvSpPr>
        <p:spPr>
          <a:xfrm>
            <a:off x="5580112" y="2852936"/>
            <a:ext cx="2376264" cy="1224136"/>
          </a:xfrm>
          <a:prstGeom prst="rect">
            <a:avLst/>
          </a:prstGeom>
          <a:gradFill flip="none" rotWithShape="1">
            <a:gsLst>
              <a:gs pos="0">
                <a:srgbClr val="8DC73F"/>
              </a:gs>
              <a:gs pos="80000">
                <a:schemeClr val="accent3">
                  <a:shade val="93000"/>
                  <a:satMod val="130000"/>
                </a:schemeClr>
              </a:gs>
              <a:gs pos="100000">
                <a:schemeClr val="accent3">
                  <a:shade val="94000"/>
                  <a:satMod val="135000"/>
                </a:schemeClr>
              </a:gs>
            </a:gsLst>
            <a:lin ang="16200000" scaled="0"/>
            <a:tileRect/>
          </a:gradFill>
          <a:ln>
            <a:solidFill>
              <a:srgbClr val="8DC73F"/>
            </a:solidFill>
          </a:ln>
        </p:spPr>
        <p:style>
          <a:lnRef idx="1">
            <a:schemeClr val="accent3"/>
          </a:lnRef>
          <a:fillRef idx="3">
            <a:schemeClr val="accent3"/>
          </a:fillRef>
          <a:effectRef idx="2">
            <a:schemeClr val="accent3"/>
          </a:effectRef>
          <a:fontRef idx="minor">
            <a:schemeClr val="lt1"/>
          </a:fontRef>
        </p:style>
        <p:txBody>
          <a:bodyPr lIns="90956" tIns="45500" rIns="90956" bIns="45500" rtlCol="0" anchor="ctr"/>
          <a:lstStyle/>
          <a:p>
            <a:pPr algn="ctr" defTabSz="909566"/>
            <a:r>
              <a:rPr lang="da-DK" b="1" dirty="0" smtClean="0">
                <a:solidFill>
                  <a:schemeClr val="bg1"/>
                </a:solidFill>
                <a:latin typeface="Trebuchet MS" panose="020B0603020202020204" pitchFamily="34" charset="0"/>
              </a:rPr>
              <a:t>Sagsbærende løsninger</a:t>
            </a:r>
          </a:p>
          <a:p>
            <a:pPr algn="ctr" defTabSz="909566"/>
            <a:r>
              <a:rPr lang="da-DK" sz="1600" b="1" dirty="0" smtClean="0">
                <a:solidFill>
                  <a:schemeClr val="bg1"/>
                </a:solidFill>
                <a:latin typeface="Trebuchet MS" panose="020B0603020202020204" pitchFamily="34" charset="0"/>
              </a:rPr>
              <a:t>(</a:t>
            </a:r>
            <a:r>
              <a:rPr lang="da-DK" sz="1600" b="1" dirty="0" err="1" smtClean="0">
                <a:solidFill>
                  <a:schemeClr val="bg1"/>
                </a:solidFill>
                <a:latin typeface="Trebuchet MS" panose="020B0603020202020204" pitchFamily="34" charset="0"/>
              </a:rPr>
              <a:t>Fagsyst</a:t>
            </a:r>
            <a:r>
              <a:rPr lang="da-DK" sz="1600" b="1" dirty="0" smtClean="0">
                <a:solidFill>
                  <a:schemeClr val="bg1"/>
                </a:solidFill>
                <a:latin typeface="Trebuchet MS" panose="020B0603020202020204" pitchFamily="34" charset="0"/>
              </a:rPr>
              <a:t>. &amp; ESDH</a:t>
            </a:r>
            <a:r>
              <a:rPr lang="da-DK" b="1" dirty="0" smtClean="0">
                <a:solidFill>
                  <a:schemeClr val="bg1"/>
                </a:solidFill>
                <a:latin typeface="Trebuchet MS" panose="020B0603020202020204" pitchFamily="34" charset="0"/>
              </a:rPr>
              <a:t>)</a:t>
            </a:r>
            <a:endParaRPr lang="da-DK" b="1" dirty="0">
              <a:solidFill>
                <a:schemeClr val="bg1"/>
              </a:solidFill>
              <a:latin typeface="Trebuchet MS" panose="020B0603020202020204" pitchFamily="34" charset="0"/>
            </a:endParaRPr>
          </a:p>
        </p:txBody>
      </p:sp>
      <p:sp>
        <p:nvSpPr>
          <p:cNvPr id="19" name="Tekstfelt 16"/>
          <p:cNvSpPr txBox="1"/>
          <p:nvPr/>
        </p:nvSpPr>
        <p:spPr>
          <a:xfrm>
            <a:off x="1619105" y="568358"/>
            <a:ext cx="1369286"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da-DK" sz="2400" b="1" dirty="0" smtClean="0">
                <a:solidFill>
                  <a:schemeClr val="tx1"/>
                </a:solidFill>
                <a:latin typeface="Trebuchet MS" panose="020B0603020202020204" pitchFamily="34" charset="0"/>
              </a:rPr>
              <a:t>KMD Sag</a:t>
            </a:r>
            <a:endParaRPr lang="da-DK" sz="2400" b="1" dirty="0">
              <a:solidFill>
                <a:schemeClr val="tx1"/>
              </a:solidFill>
              <a:latin typeface="Trebuchet MS" panose="020B0603020202020204" pitchFamily="34" charset="0"/>
            </a:endParaRPr>
          </a:p>
        </p:txBody>
      </p:sp>
      <p:sp>
        <p:nvSpPr>
          <p:cNvPr id="20" name="Tekstfelt 17"/>
          <p:cNvSpPr txBox="1"/>
          <p:nvPr/>
        </p:nvSpPr>
        <p:spPr>
          <a:xfrm>
            <a:off x="5612325" y="573936"/>
            <a:ext cx="2367571"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da-DK" sz="2400" b="1" dirty="0" smtClean="0">
                <a:solidFill>
                  <a:schemeClr val="tx1"/>
                </a:solidFill>
                <a:latin typeface="Trebuchet MS" panose="020B0603020202020204" pitchFamily="34" charset="0"/>
              </a:rPr>
              <a:t>SAPA-projektet</a:t>
            </a:r>
            <a:endParaRPr lang="da-DK" sz="2400" b="1" dirty="0">
              <a:solidFill>
                <a:schemeClr val="tx1"/>
              </a:solidFill>
              <a:latin typeface="Trebuchet MS" panose="020B0603020202020204" pitchFamily="34" charset="0"/>
            </a:endParaRPr>
          </a:p>
        </p:txBody>
      </p:sp>
      <p:sp>
        <p:nvSpPr>
          <p:cNvPr id="21" name="Rectangle 20"/>
          <p:cNvSpPr/>
          <p:nvPr/>
        </p:nvSpPr>
        <p:spPr>
          <a:xfrm>
            <a:off x="515834" y="967367"/>
            <a:ext cx="3837521" cy="369332"/>
          </a:xfrm>
          <a:prstGeom prst="rect">
            <a:avLst/>
          </a:prstGeom>
        </p:spPr>
        <p:txBody>
          <a:bodyPr wrap="none">
            <a:spAutoFit/>
          </a:bodyPr>
          <a:lstStyle/>
          <a:p>
            <a:pPr algn="ctr" defTabSz="909566"/>
            <a:r>
              <a:rPr lang="da-DK" b="1" dirty="0">
                <a:latin typeface="Trebuchet MS" panose="020B0603020202020204" pitchFamily="34" charset="0"/>
              </a:rPr>
              <a:t>(KMD Sag Basis &amp; Journal, ej EDH)</a:t>
            </a:r>
          </a:p>
        </p:txBody>
      </p:sp>
      <p:sp>
        <p:nvSpPr>
          <p:cNvPr id="6" name="Oval 5"/>
          <p:cNvSpPr/>
          <p:nvPr/>
        </p:nvSpPr>
        <p:spPr>
          <a:xfrm>
            <a:off x="5128675" y="1093100"/>
            <a:ext cx="3408406" cy="1768251"/>
          </a:xfrm>
          <a:prstGeom prst="ellipse">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smtClean="0">
              <a:latin typeface="Trebuchet MS" panose="020B0603020202020204" pitchFamily="34" charset="0"/>
            </a:endParaRPr>
          </a:p>
        </p:txBody>
      </p:sp>
      <p:sp>
        <p:nvSpPr>
          <p:cNvPr id="17" name="TextBox 16"/>
          <p:cNvSpPr txBox="1"/>
          <p:nvPr/>
        </p:nvSpPr>
        <p:spPr>
          <a:xfrm>
            <a:off x="5900392" y="1302076"/>
            <a:ext cx="2106135"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smtClean="0">
                <a:solidFill>
                  <a:srgbClr val="FF0000"/>
                </a:solidFill>
                <a:latin typeface="Trebuchet MS" panose="020B0603020202020204" pitchFamily="34" charset="0"/>
              </a:rPr>
              <a:t>SAPA-</a:t>
            </a:r>
            <a:r>
              <a:rPr lang="en-US" b="1" dirty="0" err="1" smtClean="0">
                <a:solidFill>
                  <a:srgbClr val="FF0000"/>
                </a:solidFill>
                <a:latin typeface="Trebuchet MS" panose="020B0603020202020204" pitchFamily="34" charset="0"/>
              </a:rPr>
              <a:t>løsningen</a:t>
            </a:r>
            <a:endParaRPr lang="en-US" b="1" dirty="0">
              <a:solidFill>
                <a:srgbClr val="FF0000"/>
              </a:solidFill>
              <a:latin typeface="Trebuchet MS" panose="020B0603020202020204" pitchFamily="34" charset="0"/>
            </a:endParaRPr>
          </a:p>
        </p:txBody>
      </p:sp>
    </p:spTree>
    <p:custDataLst>
      <p:tags r:id="rId1"/>
    </p:custDataLst>
    <p:extLst>
      <p:ext uri="{BB962C8B-B14F-4D97-AF65-F5344CB8AC3E}">
        <p14:creationId xmlns:p14="http://schemas.microsoft.com/office/powerpoint/2010/main" val="2596653022"/>
      </p:ext>
    </p:extLst>
  </p:cSld>
  <p:clrMapOvr>
    <a:masterClrMapping/>
  </p:clrMapOvr>
  <mc:AlternateContent xmlns:mc="http://schemas.openxmlformats.org/markup-compatibility/2006" xmlns:p14="http://schemas.microsoft.com/office/powerpoint/2010/main">
    <mc:Choice Requires="p14">
      <p:transition spd="slow" p14:dur="2000" advTm="41482"/>
    </mc:Choice>
    <mc:Fallback xmlns="">
      <p:transition spd="slow" advTm="414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6" grpId="0" animBg="1"/>
      <p:bldP spid="6"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p:nvPr/>
        </p:nvPicPr>
        <p:blipFill rotWithShape="1">
          <a:blip r:embed="rId4"/>
          <a:srcRect l="1511" t="8507" r="2107" b="4951"/>
          <a:stretch/>
        </p:blipFill>
        <p:spPr bwMode="auto">
          <a:xfrm>
            <a:off x="826663" y="1298946"/>
            <a:ext cx="6929529" cy="4679356"/>
          </a:xfrm>
          <a:prstGeom prst="rect">
            <a:avLst/>
          </a:prstGeom>
          <a:noFill/>
        </p:spPr>
      </p:pic>
      <p:sp>
        <p:nvSpPr>
          <p:cNvPr id="4" name="Titel 1"/>
          <p:cNvSpPr txBox="1">
            <a:spLocks/>
          </p:cNvSpPr>
          <p:nvPr/>
        </p:nvSpPr>
        <p:spPr>
          <a:xfrm>
            <a:off x="452438" y="486276"/>
            <a:ext cx="8229600" cy="720000"/>
          </a:xfrm>
          <a:prstGeom prst="rect">
            <a:avLst/>
          </a:prstGeom>
        </p:spPr>
        <p:txBody>
          <a:bodyPr/>
          <a:lstStyle>
            <a:lvl1pPr algn="l" defTabSz="914400" rtl="0" eaLnBrk="1" latinLnBrk="0" hangingPunct="1">
              <a:lnSpc>
                <a:spcPts val="2700"/>
              </a:lnSpc>
              <a:spcBef>
                <a:spcPct val="0"/>
              </a:spcBef>
              <a:buNone/>
              <a:defRPr sz="3000" b="0" kern="1200">
                <a:solidFill>
                  <a:schemeClr val="tx1"/>
                </a:solidFill>
                <a:latin typeface="Trebuchet MS" panose="020B0603020202020204" pitchFamily="34" charset="0"/>
                <a:ea typeface="+mj-ea"/>
                <a:cs typeface="+mj-cs"/>
              </a:defRPr>
            </a:lvl1pPr>
          </a:lstStyle>
          <a:p>
            <a:r>
              <a:rPr lang="da-DK" dirty="0" smtClean="0"/>
              <a:t>SAPA-projektet</a:t>
            </a:r>
            <a:endParaRPr lang="da-DK" dirty="0"/>
          </a:p>
        </p:txBody>
      </p:sp>
      <p:cxnSp>
        <p:nvCxnSpPr>
          <p:cNvPr id="23" name="Lige forbindelse 22"/>
          <p:cNvCxnSpPr/>
          <p:nvPr/>
        </p:nvCxnSpPr>
        <p:spPr>
          <a:xfrm flipH="1" flipV="1">
            <a:off x="6228184" y="4437112"/>
            <a:ext cx="360040" cy="648072"/>
          </a:xfrm>
          <a:prstGeom prst="line">
            <a:avLst/>
          </a:prstGeom>
          <a:noFill/>
          <a:ln>
            <a:solidFill>
              <a:schemeClr val="tx1">
                <a:lumMod val="50000"/>
                <a:lumOff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24" name="Lige forbindelse 23"/>
          <p:cNvCxnSpPr/>
          <p:nvPr/>
        </p:nvCxnSpPr>
        <p:spPr>
          <a:xfrm flipV="1">
            <a:off x="5508104" y="2492896"/>
            <a:ext cx="0" cy="1296144"/>
          </a:xfrm>
          <a:prstGeom prst="line">
            <a:avLst/>
          </a:prstGeom>
          <a:noFill/>
          <a:ln>
            <a:solidFill>
              <a:schemeClr val="tx1">
                <a:lumMod val="50000"/>
                <a:lumOff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Tree>
    <p:custDataLst>
      <p:tags r:id="rId1"/>
    </p:custDataLst>
    <p:extLst>
      <p:ext uri="{BB962C8B-B14F-4D97-AF65-F5344CB8AC3E}">
        <p14:creationId xmlns:p14="http://schemas.microsoft.com/office/powerpoint/2010/main" val="46095273"/>
      </p:ext>
    </p:extLst>
  </p:cSld>
  <p:clrMapOvr>
    <a:masterClrMapping/>
  </p:clrMapOvr>
  <mc:AlternateContent xmlns:mc="http://schemas.openxmlformats.org/markup-compatibility/2006" xmlns:p14="http://schemas.microsoft.com/office/powerpoint/2010/main">
    <mc:Choice Requires="p14">
      <p:transition spd="slow" p14:dur="2000" advTm="45285"/>
    </mc:Choice>
    <mc:Fallback xmlns="">
      <p:transition spd="slow" advTm="45285"/>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16.6|8.4|7"/>
</p:tagLst>
</file>

<file path=ppt/tags/tag2.xml><?xml version="1.0" encoding="utf-8"?>
<p:tagLst xmlns:a="http://schemas.openxmlformats.org/drawingml/2006/main" xmlns:r="http://schemas.openxmlformats.org/officeDocument/2006/relationships" xmlns:p="http://schemas.openxmlformats.org/presentationml/2006/main">
  <p:tag name="TIMING" val="|9.7|12.3|7.4|3.5"/>
</p:tagLst>
</file>

<file path=ppt/theme/theme1.xml><?xml version="1.0" encoding="utf-8"?>
<a:theme xmlns:a="http://schemas.openxmlformats.org/drawingml/2006/main" name="KOMBIT">
  <a:themeElements>
    <a:clrScheme name="KOMBIT">
      <a:dk1>
        <a:sysClr val="windowText" lastClr="000000"/>
      </a:dk1>
      <a:lt1>
        <a:sysClr val="window" lastClr="FFFFFF"/>
      </a:lt1>
      <a:dk2>
        <a:srgbClr val="4E3629"/>
      </a:dk2>
      <a:lt2>
        <a:srgbClr val="CBC4BC"/>
      </a:lt2>
      <a:accent1>
        <a:srgbClr val="C8102E"/>
      </a:accent1>
      <a:accent2>
        <a:srgbClr val="007398"/>
      </a:accent2>
      <a:accent3>
        <a:srgbClr val="7A9A01"/>
      </a:accent3>
      <a:accent4>
        <a:srgbClr val="482F92"/>
      </a:accent4>
      <a:accent5>
        <a:srgbClr val="4BACC6"/>
      </a:accent5>
      <a:accent6>
        <a:srgbClr val="E5A024"/>
      </a:accent6>
      <a:hlink>
        <a:srgbClr val="0000FF"/>
      </a:hlink>
      <a:folHlink>
        <a:srgbClr val="800080"/>
      </a:folHlink>
    </a:clrScheme>
    <a:fontScheme name="KOMBIT">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MBI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err="1" smtClean="0">
            <a:latin typeface="Trebuchet MS" panose="020B06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rtlCol="0">
        <a:spAutoFit/>
      </a:bodyPr>
      <a:lstStyle>
        <a:defPPr>
          <a:defRPr dirty="0">
            <a:latin typeface="Trebuchet MS" panose="020B06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KOMBIT Rød">
      <a:srgbClr val="C8102E"/>
    </a:custClr>
    <a:custClr name="Petroleum">
      <a:srgbClr val="007398"/>
    </a:custClr>
    <a:custClr name="Mørk Grøn">
      <a:srgbClr val="7A9A01"/>
    </a:custClr>
    <a:custClr name="Lilla">
      <a:srgbClr val="482F92"/>
    </a:custClr>
  </a:custClrLst>
  <a:extLst>
    <a:ext uri="{05A4C25C-085E-4340-85A3-A5531E510DB2}">
      <thm15:themeFamily xmlns:thm15="http://schemas.microsoft.com/office/thememl/2012/main" name="KOMBIT" id="{28A14F2D-EAE5-4CCF-B885-2F5980C5BD0F}" vid="{4C40519D-CBC7-489B-825F-D51C3D6D063C}"/>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3B2826132E6394097E076E8373EF2A4" ma:contentTypeVersion="10" ma:contentTypeDescription="Opret et nyt dokument." ma:contentTypeScope="" ma:versionID="81fc76bb0835d940592f2fa17fb7f1be">
  <xsd:schema xmlns:xsd="http://www.w3.org/2001/XMLSchema" xmlns:xs="http://www.w3.org/2001/XMLSchema" xmlns:p="http://schemas.microsoft.com/office/2006/metadata/properties" xmlns:ns1="http://schemas.microsoft.com/sharepoint/v3" xmlns:ns2="fc7bc9c2-b045-43a2-92b0-04dc6bea577d" xmlns:ns4="4f09f5c1-b4f8-48fb-8c6e-a8b44e84b292" targetNamespace="http://schemas.microsoft.com/office/2006/metadata/properties" ma:root="true" ma:fieldsID="13d688cf7489e27e950f3563b0a36902" ns1:_="" ns2:_="" ns4:_="">
    <xsd:import namespace="http://schemas.microsoft.com/sharepoint/v3"/>
    <xsd:import namespace="fc7bc9c2-b045-43a2-92b0-04dc6bea577d"/>
    <xsd:import namespace="4f09f5c1-b4f8-48fb-8c6e-a8b44e84b292"/>
    <xsd:element name="properties">
      <xsd:complexType>
        <xsd:sequence>
          <xsd:element name="documentManagement">
            <xsd:complexType>
              <xsd:all>
                <xsd:element ref="ns1:RoutingRuleDescription"/>
                <xsd:element ref="ns2:SAPA_x0020_emner" minOccurs="0"/>
                <xsd:element ref="ns4:nummer" minOccurs="0"/>
                <xsd:element ref="ns4:overskrift_x0020_2" minOccurs="0"/>
                <xsd:element ref="ns4:Download" minOccurs="0"/>
                <xsd:element ref="ns4:Kategori"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8" ma:displayName="-" ma:description="prut" ma:internalName="RoutingRuleDescrip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c7bc9c2-b045-43a2-92b0-04dc6bea577d" elementFormDefault="qualified">
    <xsd:import namespace="http://schemas.microsoft.com/office/2006/documentManagement/types"/>
    <xsd:import namespace="http://schemas.microsoft.com/office/infopath/2007/PartnerControls"/>
    <xsd:element name="SAPA_x0020_emner" ma:index="9" nillable="true" ma:displayName="SAPA emner" ma:internalName="SAPA_x0020_emner">
      <xsd:complexType>
        <xsd:complexContent>
          <xsd:extension base="dms:MultiChoice">
            <xsd:sequence>
              <xsd:element name="Value" maxOccurs="unbounded" minOccurs="0" nillable="true">
                <xsd:simpleType>
                  <xsd:restriction base="dms:Choice">
                    <xsd:enumeration value="Kommunenetværk"/>
                    <xsd:enumeration value="Kommunestyregruppe"/>
                    <xsd:enumeration value="Overbliksdokumenter"/>
                    <xsd:enumeration value="Overbliksdokumenter - arkiv"/>
                    <xsd:enumeration value="Redskaber, kommuneeksempler og andre materialer"/>
                    <xsd:enumeration value="Redskaber, kommuneeksempler og andre materialer - Arkiv"/>
                    <xsd:enumeration value="SAPA drejebog workshops"/>
                    <xsd:enumeration value="KIGO-opgaver"/>
                    <xsd:enumeration value="Teknisk dialog"/>
                    <xsd:enumeration value="For Snitfladeleverandører"/>
                    <xsd:enumeration value="Brugerrejser"/>
                    <xsd:enumeration value="Usecases"/>
                    <xsd:enumeration value="Kravspecifikation"/>
                    <xsd:enumeration value="SAPA video"/>
                    <xsd:enumeration value="SAPA visionstegning"/>
                    <xsd:enumeration value="Beskrivelse af SAPA"/>
                    <xsd:enumeration value="Høringsproces"/>
                    <xsd:enumeration value="Fælleskommunale støttesystemer"/>
                    <xsd:enumeration value="Brugergrænseflader"/>
                    <xsd:enumeration value="SAPA interimløsning"/>
                    <xsd:enumeration value="SAPA integrationsvilkår"/>
                    <xsd:enumeration value="SAPA-løsningen"/>
                    <xsd:enumeration value="Udkast til udbudsmateriale"/>
                    <xsd:enumeration value="KLIK-opgaver"/>
                    <xsd:enumeration value="Helhedsorienteret kontrol"/>
                  </xsd:restriction>
                </xsd:simpleType>
              </xsd:element>
            </xsd:sequence>
          </xsd:extension>
        </xsd:complexContent>
      </xsd:complexType>
    </xsd:element>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f09f5c1-b4f8-48fb-8c6e-a8b44e84b292" elementFormDefault="qualified">
    <xsd:import namespace="http://schemas.microsoft.com/office/2006/documentManagement/types"/>
    <xsd:import namespace="http://schemas.microsoft.com/office/infopath/2007/PartnerControls"/>
    <xsd:element name="nummer" ma:index="11" nillable="true" ma:displayName="nummer" ma:internalName="nummer">
      <xsd:simpleType>
        <xsd:restriction base="dms:Number"/>
      </xsd:simpleType>
    </xsd:element>
    <xsd:element name="overskrift_x0020_2" ma:index="12" nillable="true" ma:displayName="--" ma:internalName="overskrift_x0020_2">
      <xsd:simpleType>
        <xsd:restriction base="dms:Text">
          <xsd:maxLength value="255"/>
        </xsd:restriction>
      </xsd:simpleType>
    </xsd:element>
    <xsd:element name="Download" ma:index="13" nillable="true" ma:displayName="Download" ma:internalName="Download">
      <xsd:simpleType>
        <xsd:restriction base="dms:Text">
          <xsd:maxLength value="255"/>
        </xsd:restriction>
      </xsd:simpleType>
    </xsd:element>
    <xsd:element name="Kategori" ma:index="14" nillable="true" ma:displayName="Kategori" ma:format="Dropdown" ma:internalName="Kategori">
      <xsd:simpleType>
        <xsd:restriction base="dms:Choice">
          <xsd:enumeration value="Baggrundsmateriale"/>
          <xsd:enumeration value="Inspirationsmateriale"/>
          <xsd:enumeration value="Kommuneeksempel"/>
          <xsd:enumeration value="Skabelon"/>
          <xsd:enumeration value="Vejledning"/>
          <xsd:enumeration value="Værktøj"/>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ma:index="10" ma:displayName="Nøgleord"/>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wnload xmlns="4f09f5c1-b4f8-48fb-8c6e-a8b44e84b292" xsi:nil="true"/>
    <SAPA_x0020_emner xmlns="fc7bc9c2-b045-43a2-92b0-04dc6bea577d">
      <Value>Overbliksdokumenter - arkiv</Value>
    </SAPA_x0020_emner>
    <RoutingRuleDescription xmlns="http://schemas.microsoft.com/sharepoint/v3">Kommunikation</RoutingRuleDescription>
    <nummer xmlns="4f09f5c1-b4f8-48fb-8c6e-a8b44e84b292" xsi:nil="true"/>
    <overskrift_x0020_2 xmlns="4f09f5c1-b4f8-48fb-8c6e-a8b44e84b292">SAPA-grundfortælling og SAPA-video</overskrift_x0020_2>
    <Kategori xmlns="4f09f5c1-b4f8-48fb-8c6e-a8b44e84b292">Baggrundsmateriale</Kategori>
  </documentManagement>
</p:properties>
</file>

<file path=customXml/itemProps1.xml><?xml version="1.0" encoding="utf-8"?>
<ds:datastoreItem xmlns:ds="http://schemas.openxmlformats.org/officeDocument/2006/customXml" ds:itemID="{B396311D-C0B9-4FC8-9583-90C2D9AB1F7A}"/>
</file>

<file path=customXml/itemProps2.xml><?xml version="1.0" encoding="utf-8"?>
<ds:datastoreItem xmlns:ds="http://schemas.openxmlformats.org/officeDocument/2006/customXml" ds:itemID="{7D4FE7C1-FB93-4276-9102-4C8A3A161ADD}"/>
</file>

<file path=customXml/itemProps3.xml><?xml version="1.0" encoding="utf-8"?>
<ds:datastoreItem xmlns:ds="http://schemas.openxmlformats.org/officeDocument/2006/customXml" ds:itemID="{75629EB0-F5E9-4F85-A240-B51B7313F8E2}"/>
</file>

<file path=docProps/app.xml><?xml version="1.0" encoding="utf-8"?>
<Properties xmlns="http://schemas.openxmlformats.org/officeDocument/2006/extended-properties" xmlns:vt="http://schemas.openxmlformats.org/officeDocument/2006/docPropsVTypes">
  <Template>Default Theme</Template>
  <TotalTime>6311</TotalTime>
  <Words>3544</Words>
  <Application>Microsoft Office PowerPoint</Application>
  <PresentationFormat>Skærmshow (4:3)</PresentationFormat>
  <Paragraphs>362</Paragraphs>
  <Slides>25</Slides>
  <Notes>19</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25</vt:i4>
      </vt:variant>
    </vt:vector>
  </HeadingPairs>
  <TitlesOfParts>
    <vt:vector size="31" baseType="lpstr">
      <vt:lpstr>Arial</vt:lpstr>
      <vt:lpstr>Calibri</vt:lpstr>
      <vt:lpstr>Times New Roman</vt:lpstr>
      <vt:lpstr>Trebuchet MS</vt:lpstr>
      <vt:lpstr>Wingdings</vt:lpstr>
      <vt:lpstr>KOMBIT</vt:lpstr>
      <vt:lpstr>SAPA</vt:lpstr>
      <vt:lpstr>Udvælg slides Du kan udvælge netop de slides, der giver mening ift. din målgruppe og din kommune.   Vær opmærksom på, at vi har publiceret 3 varianter af SAPA-grundfortælling, der er målrettet forskellige grupper hhv. topledelse, fagchefer/mellemledere og medarbejdere.  Supplér slides Suppler gerne præsentationen med ekstra slides relevante for din kommune. F.eks. lokal tidsplan eller lokale forventede gevinster med SAPA.  Se speakers notes Uddybende kommentarer og baggrundsinformation til slides findes i speakers notes, hvor det er relevant. Orienter dig derfor i disse, før du holder præsentationen. </vt:lpstr>
      <vt:lpstr>PowerPoint-præsentation</vt:lpstr>
      <vt:lpstr>Gevinster ved monopolbruddet</vt:lpstr>
      <vt:lpstr>PowerPoint-præsentation</vt:lpstr>
      <vt:lpstr>Gevinster ved monopolbruddet</vt:lpstr>
      <vt:lpstr>Hvad er sapa?</vt:lpstr>
      <vt:lpstr>PowerPoint-præsentation</vt:lpstr>
      <vt:lpstr>PowerPoint-præsentation</vt:lpstr>
      <vt:lpstr>PowerPoint-præsentation</vt:lpstr>
      <vt:lpstr>Eksempel på SAPA-skærmbillede</vt:lpstr>
      <vt:lpstr>SAPA kan tilgås fra flere platforme</vt:lpstr>
      <vt:lpstr>Gevinster ved sapa</vt:lpstr>
      <vt:lpstr>Fælles gevinster ved SAPA </vt:lpstr>
      <vt:lpstr>Mulige lokale gevinster ved SAPA </vt:lpstr>
      <vt:lpstr>Målgrupper og budskaber</vt:lpstr>
      <vt:lpstr>Historien om SAPA kan fortælles på mange måder</vt:lpstr>
      <vt:lpstr>Topledelsens rolle</vt:lpstr>
      <vt:lpstr>PowerPoint-præsentation</vt:lpstr>
      <vt:lpstr>Se mere om sapa i denne video</vt:lpstr>
      <vt:lpstr>Spørgsmål til debat/refleksion</vt:lpstr>
      <vt:lpstr>1) Udfordringen</vt:lpstr>
      <vt:lpstr>2) Styring og projekteksekvering</vt:lpstr>
      <vt:lpstr>3) Kompetencer</vt:lpstr>
      <vt:lpstr>4) Strategiske og økonomiske gevinster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Nils Thor Rosted</dc:creator>
  <cp:keywords/>
  <cp:lastModifiedBy>Henrik Kirkeskov</cp:lastModifiedBy>
  <cp:revision>88</cp:revision>
  <dcterms:created xsi:type="dcterms:W3CDTF">2015-09-15T13:11:57Z</dcterms:created>
  <dcterms:modified xsi:type="dcterms:W3CDTF">2016-04-20T14:38:08Z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0x01010053B2826132E6394097E076E8373EF2A4</vt:lpwstr>
  </property>
  <property fmtid="{D5CDD505-2E9C-101B-9397-08002B2CF9AE}" pid="3" name="Specificering af produkt">
    <vt:lpwstr/>
  </property>
  <property fmtid="{D5CDD505-2E9C-101B-9397-08002B2CF9AE}" pid="4" name="Målgruppe">
    <vt:lpwstr/>
  </property>
  <property fmtid="{D5CDD505-2E9C-101B-9397-08002B2CF9AE}" pid="5" name="b6e8df2f05704a1ca2898f1354178d49">
    <vt:lpwstr/>
  </property>
  <property fmtid="{D5CDD505-2E9C-101B-9397-08002B2CF9AE}" pid="6" name="d1523ec9738a4b6aaf78e8b85e4c35cc">
    <vt:lpwstr/>
  </property>
  <property fmtid="{D5CDD505-2E9C-101B-9397-08002B2CF9AE}" pid="7" name="Type_x0020_kommunikation_x002F_PR">
    <vt:lpwstr/>
  </property>
  <property fmtid="{D5CDD505-2E9C-101B-9397-08002B2CF9AE}" pid="8" name="d8c208056fd94debbfd241db6663f50d">
    <vt:lpwstr/>
  </property>
  <property fmtid="{D5CDD505-2E9C-101B-9397-08002B2CF9AE}" pid="9" name="KLE">
    <vt:lpwstr/>
  </property>
  <property fmtid="{D5CDD505-2E9C-101B-9397-08002B2CF9AE}" pid="10" name="Specificering af målgruppe">
    <vt:lpwstr/>
  </property>
  <property fmtid="{D5CDD505-2E9C-101B-9397-08002B2CF9AE}" pid="11" name="Programnavn">
    <vt:lpwstr>Rammearkitektur</vt:lpwstr>
  </property>
  <property fmtid="{D5CDD505-2E9C-101B-9397-08002B2CF9AE}" pid="12" name="Fase">
    <vt:lpwstr>Krav og kontrakter</vt:lpwstr>
  </property>
  <property fmtid="{D5CDD505-2E9C-101B-9397-08002B2CF9AE}" pid="13" name="Planlagt Faseovergang">
    <vt:filetime>2013-05-31T22:00:00Z</vt:filetime>
  </property>
  <property fmtid="{D5CDD505-2E9C-101B-9397-08002B2CF9AE}" pid="14" name="Projektnavn">
    <vt:lpwstr>SAPA</vt:lpwstr>
  </property>
  <property fmtid="{D5CDD505-2E9C-101B-9397-08002B2CF9AE}" pid="15" name="Type kommunikation/PR">
    <vt:lpwstr/>
  </property>
</Properties>
</file>